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65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4" r:id="rId12"/>
    <p:sldId id="267" r:id="rId13"/>
    <p:sldId id="268" r:id="rId14"/>
    <p:sldId id="270" r:id="rId15"/>
    <p:sldId id="271" r:id="rId16"/>
    <p:sldId id="272" r:id="rId17"/>
    <p:sldId id="275" r:id="rId18"/>
    <p:sldId id="276" r:id="rId19"/>
    <p:sldId id="273" r:id="rId20"/>
    <p:sldId id="277" r:id="rId21"/>
    <p:sldId id="278" r:id="rId22"/>
    <p:sldId id="28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23EE3B-B71E-428D-91CF-670479321B6C}" v="3" dt="2024-11-12T02:03:58.708"/>
    <p1510:client id="{A91DCA19-6E31-48B3-8A19-94DFB462655C}" v="21" dt="2024-11-11T13:59:36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0" y="3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67C20-58BE-4B53-804B-5BE48D12DF64}" type="datetimeFigureOut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246A2-8B73-49EF-AF3E-775A20303C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951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246A2-8B73-49EF-AF3E-775A20303CA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281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20B8B-7469-D672-0AB7-570E4F23A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CCEBE03-CB70-D16E-4855-4437C27FA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18DD5F2-A1F0-CA93-0D0C-AB19698A7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629326A-B333-A821-C522-B596DC9201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246A2-8B73-49EF-AF3E-775A20303CA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9051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607D3-B475-10E4-6814-7395F657D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C8B0E4D-189F-34E0-D689-E8252AF86E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9A84744-27B1-0F19-7B59-AE086C6E18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811139-2225-116F-AC8C-0593734786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246A2-8B73-49EF-AF3E-775A20303CA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25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F99F-D311-42DE-8B22-1BEDF54E5430}" type="datetime1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892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D88E-305D-42BE-9D21-E45FB621D657}" type="datetime1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450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30E-D4F1-4052-8A89-D2CD9BDD09DE}" type="datetime1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816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3474D-115D-402F-BD30-D2ABCDF5D559}" type="datetime1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95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410F-C2DF-4701-BB4A-B6609DD2BA26}" type="datetime1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61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BA80-CC93-4787-A505-1813C5773DDC}" type="datetime1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74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1F24-E043-4E1C-B8FC-4737F0E802AF}" type="datetime1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382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926C-15C2-4C52-9867-FCBB68B41B61}" type="datetime1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309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FF25-EB58-4FE0-A7CA-FD86B09E65FE}" type="datetime1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290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92C6-C3BE-408A-BAC5-BCA4A38EB578}" type="datetime1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891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6529-668F-41F2-A876-1EB563994322}" type="datetime1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752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3154-D731-46CB-BA93-23D334B82C90}" type="datetime1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A999-1674-437B-BA51-541BBC51C4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8391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0.png"/><Relationship Id="rId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>
            <a:extLst>
              <a:ext uri="{FF2B5EF4-FFF2-40B4-BE49-F238E27FC236}">
                <a16:creationId xmlns:a16="http://schemas.microsoft.com/office/drawing/2014/main" id="{56E5FB8D-4635-BE33-0C1F-0124CB449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08BC8A4-6726-8910-7C26-0A90E865D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74" y="2963353"/>
            <a:ext cx="2610556" cy="26105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F1A1A7-2B33-B4C7-2122-BBF387EF06D9}"/>
              </a:ext>
            </a:extLst>
          </p:cNvPr>
          <p:cNvSpPr txBox="1"/>
          <p:nvPr/>
        </p:nvSpPr>
        <p:spPr>
          <a:xfrm>
            <a:off x="-2391484" y="2826996"/>
            <a:ext cx="10848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LLaMA</a:t>
            </a:r>
            <a:endParaRPr lang="en-US" altLang="ko-KR" sz="6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FCB0D6C-3C1E-F143-FF05-E5CF29AFE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8059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3777E-7819-EC6A-3CD4-3EFDA9D29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A99AEA0-B79E-D0E9-0540-9C2F1582BDD0}"/>
              </a:ext>
            </a:extLst>
          </p:cNvPr>
          <p:cNvSpPr txBox="1"/>
          <p:nvPr/>
        </p:nvSpPr>
        <p:spPr>
          <a:xfrm>
            <a:off x="389467" y="242710"/>
            <a:ext cx="9482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Tokenizer – Byte Pair Encoding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D01A47-BD0C-5297-E7FE-EC34E02714F1}"/>
              </a:ext>
            </a:extLst>
          </p:cNvPr>
          <p:cNvSpPr txBox="1"/>
          <p:nvPr/>
        </p:nvSpPr>
        <p:spPr>
          <a:xfrm>
            <a:off x="1177636" y="2849869"/>
            <a:ext cx="983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l o w: 5, l o w e r: 2, n e w </a:t>
            </a:r>
            <a:r>
              <a:rPr lang="en-US" altLang="ko-KR" sz="2800" dirty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es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 t: 6, w </a:t>
            </a:r>
            <a:r>
              <a:rPr lang="en-US" altLang="ko-KR" sz="28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i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 d </a:t>
            </a:r>
            <a:r>
              <a:rPr lang="en-US" altLang="ko-KR" sz="2800" dirty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es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 t: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80BE71-BF73-7E9E-01E7-0FFBF6C9E0A8}"/>
              </a:ext>
            </a:extLst>
          </p:cNvPr>
          <p:cNvSpPr txBox="1"/>
          <p:nvPr/>
        </p:nvSpPr>
        <p:spPr>
          <a:xfrm>
            <a:off x="1177636" y="2114903"/>
            <a:ext cx="983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Dictionary 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5C2B6E-22F4-4FF0-E808-721E0221B828}"/>
              </a:ext>
            </a:extLst>
          </p:cNvPr>
          <p:cNvSpPr txBox="1"/>
          <p:nvPr/>
        </p:nvSpPr>
        <p:spPr>
          <a:xfrm>
            <a:off x="1177635" y="3985680"/>
            <a:ext cx="983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Vocabulary – es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추가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48747D-73EE-A862-3C84-0B06BF91C8BC}"/>
              </a:ext>
            </a:extLst>
          </p:cNvPr>
          <p:cNvSpPr txBox="1"/>
          <p:nvPr/>
        </p:nvSpPr>
        <p:spPr>
          <a:xfrm>
            <a:off x="1177635" y="4659826"/>
            <a:ext cx="983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2800" b="0" i="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l, o, w, e, r, n, s, t, i, d, </a:t>
            </a:r>
            <a:r>
              <a:rPr lang="pt-BR" altLang="ko-KR" sz="2800" b="0" i="0" dirty="0">
                <a:solidFill>
                  <a:srgbClr val="FFC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es</a:t>
            </a:r>
            <a:endParaRPr lang="en-US" altLang="ko-KR" sz="2800" dirty="0">
              <a:solidFill>
                <a:srgbClr val="FFC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F971AF-46F8-9F70-0EA1-65EAA148E2C9}"/>
              </a:ext>
            </a:extLst>
          </p:cNvPr>
          <p:cNvSpPr txBox="1"/>
          <p:nvPr/>
        </p:nvSpPr>
        <p:spPr>
          <a:xfrm>
            <a:off x="389467" y="1147836"/>
            <a:ext cx="983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회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빈도수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번 </a:t>
            </a:r>
            <a:r>
              <a:rPr lang="en-US" altLang="ko-KR" sz="2400" dirty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2400" dirty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통합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C8B443E-44BB-F687-F8FC-14BFF257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9430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5D4BA-F7BC-4512-07EE-2F3ACE76D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85D86C-4264-EAAC-46EB-473472C618FB}"/>
              </a:ext>
            </a:extLst>
          </p:cNvPr>
          <p:cNvSpPr txBox="1"/>
          <p:nvPr/>
        </p:nvSpPr>
        <p:spPr>
          <a:xfrm>
            <a:off x="389467" y="242710"/>
            <a:ext cx="9482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Tokenizer – Byte Pair Encoding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3E944-6098-C1CF-CCDB-BFF9A4286BEB}"/>
              </a:ext>
            </a:extLst>
          </p:cNvPr>
          <p:cNvSpPr txBox="1"/>
          <p:nvPr/>
        </p:nvSpPr>
        <p:spPr>
          <a:xfrm>
            <a:off x="1177636" y="2849869"/>
            <a:ext cx="983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l o w: 5, l o w e r: 2, n e w </a:t>
            </a:r>
            <a:r>
              <a:rPr lang="en-US" altLang="ko-KR" sz="2800" dirty="0" err="1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est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6, w </a:t>
            </a:r>
            <a:r>
              <a:rPr lang="en-US" altLang="ko-KR" sz="28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i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 d </a:t>
            </a:r>
            <a:r>
              <a:rPr lang="en-US" altLang="ko-KR" sz="2800" dirty="0" err="1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est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3BF0F-5B4E-15EA-CC31-507B82AA416C}"/>
              </a:ext>
            </a:extLst>
          </p:cNvPr>
          <p:cNvSpPr txBox="1"/>
          <p:nvPr/>
        </p:nvSpPr>
        <p:spPr>
          <a:xfrm>
            <a:off x="1177636" y="2114903"/>
            <a:ext cx="983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Dictionary 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33729-36D4-2F75-AC30-70E01854E493}"/>
              </a:ext>
            </a:extLst>
          </p:cNvPr>
          <p:cNvSpPr txBox="1"/>
          <p:nvPr/>
        </p:nvSpPr>
        <p:spPr>
          <a:xfrm>
            <a:off x="1177635" y="3985680"/>
            <a:ext cx="983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Vocabulary – </a:t>
            </a:r>
            <a:r>
              <a:rPr lang="en-US" altLang="ko-KR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est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추가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378DAC-59EB-A966-A293-1298B8024D4A}"/>
              </a:ext>
            </a:extLst>
          </p:cNvPr>
          <p:cNvSpPr txBox="1"/>
          <p:nvPr/>
        </p:nvSpPr>
        <p:spPr>
          <a:xfrm>
            <a:off x="1177635" y="4659826"/>
            <a:ext cx="983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2800" b="0" i="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l, o, w, e, r, n, s, t, i, d, es, </a:t>
            </a:r>
            <a:r>
              <a:rPr lang="pt-BR" altLang="ko-KR" sz="2800" b="0" i="0" dirty="0">
                <a:solidFill>
                  <a:srgbClr val="FFC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est</a:t>
            </a:r>
            <a:endParaRPr lang="en-US" altLang="ko-KR" sz="2800" dirty="0">
              <a:solidFill>
                <a:srgbClr val="FFC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4DF95E-684E-1203-F788-81370EF29AA0}"/>
              </a:ext>
            </a:extLst>
          </p:cNvPr>
          <p:cNvSpPr txBox="1"/>
          <p:nvPr/>
        </p:nvSpPr>
        <p:spPr>
          <a:xfrm>
            <a:off x="389467" y="1147836"/>
            <a:ext cx="983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회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빈도수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번 </a:t>
            </a:r>
            <a:r>
              <a:rPr lang="en-US" altLang="ko-KR" sz="2400" dirty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es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2400" dirty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통합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EE77975-F8CD-3BF3-4C22-EC0ADD10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9422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EBD27-9CE8-67C2-5DC8-C1A5D0E8C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64FC24-F1EF-AA73-D538-059EBAB4BE04}"/>
              </a:ext>
            </a:extLst>
          </p:cNvPr>
          <p:cNvSpPr txBox="1"/>
          <p:nvPr/>
        </p:nvSpPr>
        <p:spPr>
          <a:xfrm>
            <a:off x="389467" y="242710"/>
            <a:ext cx="9482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Tokenizer – Byte Pair Encoding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7D7DD8-1D29-07D1-4216-532C605069B9}"/>
              </a:ext>
            </a:extLst>
          </p:cNvPr>
          <p:cNvSpPr txBox="1"/>
          <p:nvPr/>
        </p:nvSpPr>
        <p:spPr>
          <a:xfrm>
            <a:off x="1177636" y="2849869"/>
            <a:ext cx="983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lo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 w: 5, </a:t>
            </a:r>
            <a:r>
              <a:rPr lang="en-US" altLang="ko-KR" sz="2800" dirty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lo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 w e r: 2, n e w </a:t>
            </a:r>
            <a:r>
              <a:rPr lang="en-US" altLang="ko-KR" sz="28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est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6, w </a:t>
            </a:r>
            <a:r>
              <a:rPr lang="en-US" altLang="ko-KR" sz="28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i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 d </a:t>
            </a:r>
            <a:r>
              <a:rPr lang="en-US" altLang="ko-KR" sz="28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est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090FC8-C979-91DC-2FD8-229618EE6729}"/>
              </a:ext>
            </a:extLst>
          </p:cNvPr>
          <p:cNvSpPr txBox="1"/>
          <p:nvPr/>
        </p:nvSpPr>
        <p:spPr>
          <a:xfrm>
            <a:off x="1177636" y="2114903"/>
            <a:ext cx="983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Dictionary 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12C03-C0E3-6C04-6889-046085B7C865}"/>
              </a:ext>
            </a:extLst>
          </p:cNvPr>
          <p:cNvSpPr txBox="1"/>
          <p:nvPr/>
        </p:nvSpPr>
        <p:spPr>
          <a:xfrm>
            <a:off x="1177635" y="3985680"/>
            <a:ext cx="983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Vocabulary – lo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추가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F5B804-7AF3-27AA-342C-02D5698D9ABD}"/>
              </a:ext>
            </a:extLst>
          </p:cNvPr>
          <p:cNvSpPr txBox="1"/>
          <p:nvPr/>
        </p:nvSpPr>
        <p:spPr>
          <a:xfrm>
            <a:off x="1177635" y="4659826"/>
            <a:ext cx="983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2800" b="0" i="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l, o, w, e, r, n, s, t, i, d, es, est, </a:t>
            </a:r>
            <a:r>
              <a:rPr lang="pt-BR" altLang="ko-KR" sz="2800" b="0" i="0" dirty="0">
                <a:solidFill>
                  <a:srgbClr val="FFC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lo</a:t>
            </a:r>
            <a:endParaRPr lang="en-US" altLang="ko-KR" sz="2800" dirty="0">
              <a:solidFill>
                <a:srgbClr val="FFC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C8F7CD-9B32-4577-C42A-8E6A8D382320}"/>
              </a:ext>
            </a:extLst>
          </p:cNvPr>
          <p:cNvSpPr txBox="1"/>
          <p:nvPr/>
        </p:nvSpPr>
        <p:spPr>
          <a:xfrm>
            <a:off x="389467" y="1147836"/>
            <a:ext cx="983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회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빈도수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번 </a:t>
            </a:r>
            <a:r>
              <a:rPr lang="en-US" altLang="ko-KR" sz="2400" dirty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l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2400" dirty="0">
                <a:solidFill>
                  <a:srgbClr val="FFC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o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통합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A0EC630-C61A-6357-AEAA-53CB1506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7076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C3CF3-7C38-C76F-CDAC-FA643259A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BF3487-833C-1F86-E0F9-71C086722C7C}"/>
              </a:ext>
            </a:extLst>
          </p:cNvPr>
          <p:cNvSpPr txBox="1"/>
          <p:nvPr/>
        </p:nvSpPr>
        <p:spPr>
          <a:xfrm>
            <a:off x="389467" y="242710"/>
            <a:ext cx="9482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Tokenizer – Byte Pair Encoding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EF37E0-AED1-7ACF-C3A7-E8AFB6D75C94}"/>
              </a:ext>
            </a:extLst>
          </p:cNvPr>
          <p:cNvSpPr txBox="1"/>
          <p:nvPr/>
        </p:nvSpPr>
        <p:spPr>
          <a:xfrm>
            <a:off x="1177636" y="2849869"/>
            <a:ext cx="983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low: 5, low e r: 2, newest: 6, widest: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5E12E-C04F-5E46-4B61-F7D00F4A83BD}"/>
              </a:ext>
            </a:extLst>
          </p:cNvPr>
          <p:cNvSpPr txBox="1"/>
          <p:nvPr/>
        </p:nvSpPr>
        <p:spPr>
          <a:xfrm>
            <a:off x="1177636" y="2114903"/>
            <a:ext cx="983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Dictionary 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EB0479-389C-6F68-E8E3-EA6D0072A530}"/>
              </a:ext>
            </a:extLst>
          </p:cNvPr>
          <p:cNvSpPr txBox="1"/>
          <p:nvPr/>
        </p:nvSpPr>
        <p:spPr>
          <a:xfrm>
            <a:off x="1177635" y="3985680"/>
            <a:ext cx="983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Vocabulary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06C1D5-9F50-FC96-7DEA-4C19EBCA36D6}"/>
              </a:ext>
            </a:extLst>
          </p:cNvPr>
          <p:cNvSpPr txBox="1"/>
          <p:nvPr/>
        </p:nvSpPr>
        <p:spPr>
          <a:xfrm>
            <a:off x="1177636" y="4659826"/>
            <a:ext cx="9836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0" i="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l, o, w, e, r, n, s, t, </a:t>
            </a:r>
            <a:r>
              <a:rPr lang="en-US" altLang="ko-KR" sz="2800" b="0" i="0" dirty="0" err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i</a:t>
            </a:r>
            <a:r>
              <a:rPr lang="en-US" altLang="ko-KR" sz="2800" b="0" i="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, d, es, </a:t>
            </a:r>
            <a:r>
              <a:rPr lang="en-US" altLang="ko-KR" sz="2800" b="0" i="0" dirty="0" err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est</a:t>
            </a:r>
            <a:r>
              <a:rPr lang="en-US" altLang="ko-KR" sz="2800" b="0" i="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, lo, low, ne, </a:t>
            </a:r>
            <a:r>
              <a:rPr lang="en-US" altLang="ko-KR" sz="2800" b="1" i="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new</a:t>
            </a:r>
            <a:r>
              <a:rPr lang="en-US" altLang="ko-KR" sz="2800" b="0" i="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, newest, </a:t>
            </a:r>
            <a:r>
              <a:rPr lang="en-US" altLang="ko-KR" sz="2800" b="0" i="0" dirty="0" err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wi</a:t>
            </a:r>
            <a:r>
              <a:rPr lang="en-US" altLang="ko-KR" sz="2800" b="0" i="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2800" b="0" i="0" dirty="0" err="1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wid</a:t>
            </a:r>
            <a:r>
              <a:rPr lang="en-US" altLang="ko-KR" sz="2800" b="0" i="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, widest</a:t>
            </a:r>
            <a:endParaRPr lang="en-US" altLang="ko-KR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765888-3DF1-C202-6B84-A094B90A0D91}"/>
              </a:ext>
            </a:extLst>
          </p:cNvPr>
          <p:cNvSpPr txBox="1"/>
          <p:nvPr/>
        </p:nvSpPr>
        <p:spPr>
          <a:xfrm>
            <a:off x="389467" y="1147836"/>
            <a:ext cx="983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최종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E0019B2-5027-F76C-74BC-281F5CCA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809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E15D3-B9F1-D84A-4AF4-71D62B9DB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640F43-D218-3250-68FB-CF944D91350E}"/>
              </a:ext>
            </a:extLst>
          </p:cNvPr>
          <p:cNvSpPr txBox="1"/>
          <p:nvPr/>
        </p:nvSpPr>
        <p:spPr>
          <a:xfrm>
            <a:off x="389467" y="242710"/>
            <a:ext cx="9482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err="1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LLaMA</a:t>
            </a:r>
            <a:r>
              <a:rPr lang="en-US" altLang="ko-KR" sz="40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구조</a:t>
            </a:r>
            <a:endParaRPr lang="en-US" altLang="ko-KR" sz="4000" dirty="0">
              <a:solidFill>
                <a:schemeClr val="tx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DEB06-E7B4-0CEC-CA4C-3FDAF5DFB655}"/>
              </a:ext>
            </a:extLst>
          </p:cNvPr>
          <p:cNvSpPr txBox="1"/>
          <p:nvPr/>
        </p:nvSpPr>
        <p:spPr>
          <a:xfrm>
            <a:off x="1202266" y="2317276"/>
            <a:ext cx="8669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Pre-normalization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D31F1-850B-88C4-3C1F-EC9DA908A8FE}"/>
              </a:ext>
            </a:extLst>
          </p:cNvPr>
          <p:cNvSpPr txBox="1"/>
          <p:nvPr/>
        </p:nvSpPr>
        <p:spPr>
          <a:xfrm>
            <a:off x="1202266" y="3448992"/>
            <a:ext cx="8669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SwiGLU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 activation function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363CC-E1E6-7D6A-9F53-5B023B33D7CC}"/>
              </a:ext>
            </a:extLst>
          </p:cNvPr>
          <p:cNvSpPr txBox="1"/>
          <p:nvPr/>
        </p:nvSpPr>
        <p:spPr>
          <a:xfrm>
            <a:off x="1202266" y="4580708"/>
            <a:ext cx="8669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Rotary Position Embedding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6C429E-D8B4-064D-C99A-7EE75F4C011A}"/>
              </a:ext>
            </a:extLst>
          </p:cNvPr>
          <p:cNvSpPr txBox="1"/>
          <p:nvPr/>
        </p:nvSpPr>
        <p:spPr>
          <a:xfrm>
            <a:off x="575731" y="1079800"/>
            <a:ext cx="10075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Transformer 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모델에서 개선된 아키텍처 적용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A3FD8C-2C71-24A4-9E7E-58833F1A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9323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6314D-690A-85EA-475E-985415307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FBBCE9-B684-57BD-6EC2-96B9794694AF}"/>
              </a:ext>
            </a:extLst>
          </p:cNvPr>
          <p:cNvSpPr txBox="1"/>
          <p:nvPr/>
        </p:nvSpPr>
        <p:spPr>
          <a:xfrm>
            <a:off x="389467" y="242710"/>
            <a:ext cx="9482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Pre-normalization</a:t>
            </a:r>
            <a:endParaRPr lang="ko-KR" altLang="en-US" sz="4000" dirty="0">
              <a:solidFill>
                <a:schemeClr val="tx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82DF06-C37D-334E-1179-88324D78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284" y="1363424"/>
            <a:ext cx="38481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C45D78-001B-0279-20EA-48F3466450EA}"/>
              </a:ext>
            </a:extLst>
          </p:cNvPr>
          <p:cNvSpPr txBox="1"/>
          <p:nvPr/>
        </p:nvSpPr>
        <p:spPr>
          <a:xfrm>
            <a:off x="7643283" y="5988445"/>
            <a:ext cx="499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a: normalization       b: pre-normalization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A3B481-B9DE-ABD6-6BBB-4A595F000449}"/>
              </a:ext>
            </a:extLst>
          </p:cNvPr>
          <p:cNvSpPr txBox="1"/>
          <p:nvPr/>
        </p:nvSpPr>
        <p:spPr>
          <a:xfrm>
            <a:off x="389467" y="1520175"/>
            <a:ext cx="5640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기존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Transformer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28733C-CB28-17B2-36BC-3AEDE9D4B4E6}"/>
              </a:ext>
            </a:extLst>
          </p:cNvPr>
          <p:cNvSpPr txBox="1"/>
          <p:nvPr/>
        </p:nvSpPr>
        <p:spPr>
          <a:xfrm>
            <a:off x="389467" y="2085190"/>
            <a:ext cx="709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+mn-ea"/>
              </a:rPr>
              <a:t>입력이 </a:t>
            </a:r>
            <a:r>
              <a:rPr lang="en-US" altLang="ko-KR" sz="2000" dirty="0">
                <a:latin typeface="+mn-ea"/>
              </a:rPr>
              <a:t>multi head self-attention </a:t>
            </a:r>
            <a:r>
              <a:rPr lang="ko-KR" altLang="en-US" sz="2000" dirty="0">
                <a:latin typeface="+mn-ea"/>
              </a:rPr>
              <a:t>레이어 통과 후</a:t>
            </a:r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정규화 </a:t>
            </a:r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0BCA44-B525-0BB9-786B-A8491B50A85B}"/>
              </a:ext>
            </a:extLst>
          </p:cNvPr>
          <p:cNvSpPr txBox="1"/>
          <p:nvPr/>
        </p:nvSpPr>
        <p:spPr>
          <a:xfrm>
            <a:off x="389467" y="3604312"/>
            <a:ext cx="5640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Pre-normalization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3E71E-DF89-4815-88F6-DCEF7B1DC6D2}"/>
              </a:ext>
            </a:extLst>
          </p:cNvPr>
          <p:cNvSpPr txBox="1"/>
          <p:nvPr/>
        </p:nvSpPr>
        <p:spPr>
          <a:xfrm>
            <a:off x="389467" y="4170252"/>
            <a:ext cx="7253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+mn-ea"/>
              </a:rPr>
              <a:t>입력에 정규화를 먼저 수행한 후 </a:t>
            </a:r>
            <a:r>
              <a:rPr lang="en-US" altLang="ko-KR" sz="2000" dirty="0">
                <a:latin typeface="+mn-ea"/>
              </a:rPr>
              <a:t>multi head self-attention	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D4046DD-D02A-1EBD-7C45-67BF0B98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774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889AE-52E1-799D-ACE8-10C97AC0B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B1310-1110-7519-47D2-6FF609936487}"/>
              </a:ext>
            </a:extLst>
          </p:cNvPr>
          <p:cNvSpPr txBox="1"/>
          <p:nvPr/>
        </p:nvSpPr>
        <p:spPr>
          <a:xfrm>
            <a:off x="389467" y="242710"/>
            <a:ext cx="10825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err="1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SwiGLU</a:t>
            </a:r>
            <a:r>
              <a:rPr lang="en-US" altLang="ko-KR" sz="40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Swish + GLU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두 개의 활성화 함수를 섞어 만든 함수</a:t>
            </a:r>
            <a:endParaRPr lang="ko-KR" altLang="en-US" sz="4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ko-KR" altLang="en-US" sz="4000" dirty="0">
              <a:solidFill>
                <a:schemeClr val="tx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9178C0-CEFF-BF56-B22F-B486DC334EBE}"/>
              </a:ext>
            </a:extLst>
          </p:cNvPr>
          <p:cNvSpPr txBox="1"/>
          <p:nvPr/>
        </p:nvSpPr>
        <p:spPr>
          <a:xfrm>
            <a:off x="389467" y="1440390"/>
            <a:ext cx="10075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Swish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575FFDE-BF91-9B93-271C-A81C183F3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00" y="1334540"/>
            <a:ext cx="5961929" cy="4731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CB12433-97FC-53E7-8FE5-17693A121910}"/>
                  </a:ext>
                </a:extLst>
              </p:cNvPr>
              <p:cNvSpPr txBox="1"/>
              <p:nvPr/>
            </p:nvSpPr>
            <p:spPr>
              <a:xfrm>
                <a:off x="638254" y="2154324"/>
                <a:ext cx="42124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200" dirty="0"/>
                  <a:t>Swish(</a:t>
                </a:r>
                <a14:m>
                  <m:oMath xmlns:m="http://schemas.openxmlformats.org/officeDocument/2006/math">
                    <m:r>
                      <a:rPr lang="ko-KR" altLang="en-US" sz="32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ko-KR" alt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ko-KR" altLang="en-US" sz="320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ko-KR" sz="3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sz="3200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ko-KR" altLang="en-US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sz="3200" dirty="0"/>
                  <a:t>)</a:t>
                </a:r>
                <a:endParaRPr lang="ko-KR" alt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CB12433-97FC-53E7-8FE5-17693A121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54" y="2154324"/>
                <a:ext cx="4212493" cy="584775"/>
              </a:xfrm>
              <a:prstGeom prst="rect">
                <a:avLst/>
              </a:prstGeom>
              <a:blipFill>
                <a:blip r:embed="rId4"/>
                <a:stretch>
                  <a:fillRect l="-3763" t="-12500" b="-343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6B7D488-8437-3B6B-F9C2-74C320D9011B}"/>
                  </a:ext>
                </a:extLst>
              </p:cNvPr>
              <p:cNvSpPr txBox="1"/>
              <p:nvPr/>
            </p:nvSpPr>
            <p:spPr>
              <a:xfrm>
                <a:off x="638254" y="3858581"/>
                <a:ext cx="30167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sz="2000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sz="2000" b="0" i="0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ko-KR" altLang="en-US" sz="2000" dirty="0"/>
                  <a:t> 그래프의 곡률 조정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6B7D488-8437-3B6B-F9C2-74C320D90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54" y="3858581"/>
                <a:ext cx="3016739" cy="400110"/>
              </a:xfrm>
              <a:prstGeom prst="rect">
                <a:avLst/>
              </a:prstGeom>
              <a:blipFill>
                <a:blip r:embed="rId5"/>
                <a:stretch>
                  <a:fillRect l="-1010" t="-12121" b="-227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95EFBA-17C3-EA3E-5FF9-8CB69922A674}"/>
                  </a:ext>
                </a:extLst>
              </p:cNvPr>
              <p:cNvSpPr txBox="1"/>
              <p:nvPr/>
            </p:nvSpPr>
            <p:spPr>
              <a:xfrm>
                <a:off x="638254" y="3371108"/>
                <a:ext cx="30167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sz="200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ko-KR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sz="2000" dirty="0"/>
                  <a:t>): </a:t>
                </a:r>
                <a:r>
                  <a:rPr lang="ko-KR" altLang="en-US" sz="2000" dirty="0" err="1"/>
                  <a:t>시그모이드</a:t>
                </a:r>
                <a:r>
                  <a:rPr lang="ko-KR" altLang="en-US" sz="2000" dirty="0"/>
                  <a:t> 함수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95EFBA-17C3-EA3E-5FF9-8CB69922A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54" y="3371108"/>
                <a:ext cx="3016739" cy="400110"/>
              </a:xfrm>
              <a:prstGeom prst="rect">
                <a:avLst/>
              </a:prstGeom>
              <a:blipFill>
                <a:blip r:embed="rId6"/>
                <a:stretch>
                  <a:fillRect t="-10606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그림 23">
            <a:extLst>
              <a:ext uri="{FF2B5EF4-FFF2-40B4-BE49-F238E27FC236}">
                <a16:creationId xmlns:a16="http://schemas.microsoft.com/office/drawing/2014/main" id="{32BC9128-15C0-66DE-70A0-C72377E04B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22" y="1257566"/>
            <a:ext cx="7740411" cy="5033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4160DA-7765-3F4E-C832-AF83CA754FCF}"/>
                  </a:ext>
                </a:extLst>
              </p:cNvPr>
              <p:cNvSpPr txBox="1"/>
              <p:nvPr/>
            </p:nvSpPr>
            <p:spPr>
              <a:xfrm>
                <a:off x="638254" y="2867642"/>
                <a:ext cx="30167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sz="2000" dirty="0"/>
                  <a:t>: </a:t>
                </a:r>
                <a:r>
                  <a:rPr lang="ko-KR" altLang="en-US" sz="2000" dirty="0"/>
                  <a:t>입력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4160DA-7765-3F4E-C832-AF83CA754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54" y="2867642"/>
                <a:ext cx="3016739" cy="400110"/>
              </a:xfrm>
              <a:prstGeom prst="rect">
                <a:avLst/>
              </a:prstGeom>
              <a:blipFill>
                <a:blip r:embed="rId8"/>
                <a:stretch>
                  <a:fillRect t="-10606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3E88F0-40DD-6E2C-D794-0A2CCD55D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77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308F3-59BC-5B05-37D9-465F3CE8D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A21307-0321-43C8-9510-0EC614F0A118}"/>
              </a:ext>
            </a:extLst>
          </p:cNvPr>
          <p:cNvSpPr txBox="1"/>
          <p:nvPr/>
        </p:nvSpPr>
        <p:spPr>
          <a:xfrm>
            <a:off x="389467" y="1406101"/>
            <a:ext cx="10075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GLU – Gated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Linear Unit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CFDE58D-76AF-F8CA-E463-803292D98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442" y="2034666"/>
            <a:ext cx="5764375" cy="33948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D43E3D-9EB2-2D15-2D1C-0ACDC0406DB0}"/>
                  </a:ext>
                </a:extLst>
              </p:cNvPr>
              <p:cNvSpPr txBox="1"/>
              <p:nvPr/>
            </p:nvSpPr>
            <p:spPr>
              <a:xfrm>
                <a:off x="638254" y="2042677"/>
                <a:ext cx="55906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ko-KR" sz="3200" dirty="0"/>
                  <a:t>GLU(</a:t>
                </a:r>
                <a14:m>
                  <m:oMath xmlns:m="http://schemas.openxmlformats.org/officeDocument/2006/math">
                    <m:r>
                      <a:rPr lang="ko-KR" altLang="en-US" sz="32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altLang="ko-KR" sz="3200" dirty="0"/>
                  <a:t>)</a:t>
                </a:r>
                <a:r>
                  <a:rPr lang="en-US" altLang="ko-KR" sz="3200" dirty="0"/>
                  <a:t> </a:t>
                </a:r>
                <a:r>
                  <a:rPr lang="el-GR" altLang="ko-KR" sz="3200" dirty="0"/>
                  <a:t>=</a:t>
                </a:r>
                <a:r>
                  <a:rPr lang="en-US" altLang="ko-KR" sz="3200" dirty="0"/>
                  <a:t> </a:t>
                </a:r>
                <a:r>
                  <a:rPr lang="el-GR" altLang="ko-KR" sz="3200" dirty="0"/>
                  <a:t>(</a:t>
                </a:r>
                <a14:m>
                  <m:oMath xmlns:m="http://schemas.openxmlformats.org/officeDocument/2006/math">
                    <m:r>
                      <a:rPr lang="ko-KR" alt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l-GR" altLang="ko-KR" sz="3200" dirty="0"/>
                  <a:t>​</a:t>
                </a:r>
                <a:r>
                  <a:rPr lang="en-US" altLang="ko-KR" sz="3200" dirty="0"/>
                  <a:t> + </a:t>
                </a:r>
                <a14:m>
                  <m:oMath xmlns:m="http://schemas.openxmlformats.org/officeDocument/2006/math">
                    <m:r>
                      <a:rPr lang="en-US" altLang="ko-KR" sz="3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l-GR" altLang="ko-KR" sz="3200" dirty="0"/>
                  <a:t>)×σ(</a:t>
                </a:r>
                <a14:m>
                  <m:oMath xmlns:m="http://schemas.openxmlformats.org/officeDocument/2006/math">
                    <m:r>
                      <a:rPr lang="ko-KR" alt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l-GR" altLang="ko-KR" sz="3200" dirty="0"/>
                  <a:t>​)</a:t>
                </a:r>
                <a:endParaRPr lang="ko-KR" alt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D43E3D-9EB2-2D15-2D1C-0ACDC0406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54" y="2042677"/>
                <a:ext cx="5590608" cy="584775"/>
              </a:xfrm>
              <a:prstGeom prst="rect">
                <a:avLst/>
              </a:prstGeom>
              <a:blipFill>
                <a:blip r:embed="rId4"/>
                <a:stretch>
                  <a:fillRect l="-2835" t="-16667" b="-343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BD422E-191D-7907-C08A-EF97E5D453F3}"/>
                  </a:ext>
                </a:extLst>
              </p:cNvPr>
              <p:cNvSpPr txBox="1"/>
              <p:nvPr/>
            </p:nvSpPr>
            <p:spPr>
              <a:xfrm>
                <a:off x="638254" y="2779663"/>
                <a:ext cx="36367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sz="2000" dirty="0"/>
                  <a:t>:</a:t>
                </a:r>
                <a:r>
                  <a:rPr lang="ko-KR" altLang="en-US" sz="2000" dirty="0"/>
                  <a:t> </a:t>
                </a:r>
                <a:r>
                  <a:rPr lang="en-US" altLang="ko-KR" sz="2000" dirty="0"/>
                  <a:t>input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BD422E-191D-7907-C08A-EF97E5D45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54" y="2779663"/>
                <a:ext cx="3636761" cy="400110"/>
              </a:xfrm>
              <a:prstGeom prst="rect">
                <a:avLst/>
              </a:prstGeom>
              <a:blipFill>
                <a:blip r:embed="rId5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76B776-4399-A2C7-7DD5-A7BE34ECD0DB}"/>
                  </a:ext>
                </a:extLst>
              </p:cNvPr>
              <p:cNvSpPr txBox="1"/>
              <p:nvPr/>
            </p:nvSpPr>
            <p:spPr>
              <a:xfrm>
                <a:off x="638254" y="3331985"/>
                <a:ext cx="36367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ko-KR" sz="2000" dirty="0"/>
                  <a:t>: </a:t>
                </a:r>
                <a:r>
                  <a:rPr lang="ko-KR" altLang="en-US" sz="2000" dirty="0"/>
                  <a:t>학습 가능한 </a:t>
                </a:r>
                <a:r>
                  <a:rPr lang="ko-KR" altLang="en-US" sz="2000" dirty="0" err="1"/>
                  <a:t>텐서</a:t>
                </a:r>
                <a:r>
                  <a:rPr lang="ko-KR" altLang="en-US" sz="20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76B776-4399-A2C7-7DD5-A7BE34ECD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54" y="3331985"/>
                <a:ext cx="3636761" cy="400110"/>
              </a:xfrm>
              <a:prstGeom prst="rect">
                <a:avLst/>
              </a:prstGeom>
              <a:blipFill>
                <a:blip r:embed="rId6"/>
                <a:stretch>
                  <a:fillRect t="-12308" b="-2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15657F-D7F6-7237-AB82-F022963FD4FB}"/>
                  </a:ext>
                </a:extLst>
              </p:cNvPr>
              <p:cNvSpPr txBox="1"/>
              <p:nvPr/>
            </p:nvSpPr>
            <p:spPr>
              <a:xfrm>
                <a:off x="638254" y="3815245"/>
                <a:ext cx="36367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ko-KR" sz="2000" dirty="0"/>
                  <a:t>: bias 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15657F-D7F6-7237-AB82-F022963FD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54" y="3815245"/>
                <a:ext cx="3636761" cy="400110"/>
              </a:xfrm>
              <a:prstGeom prst="rect">
                <a:avLst/>
              </a:prstGeom>
              <a:blipFill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EC2A4F0-49A9-23DC-0902-2644095C0AEF}"/>
              </a:ext>
            </a:extLst>
          </p:cNvPr>
          <p:cNvSpPr txBox="1"/>
          <p:nvPr/>
        </p:nvSpPr>
        <p:spPr>
          <a:xfrm>
            <a:off x="389467" y="242710"/>
            <a:ext cx="10825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err="1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SwiGLU</a:t>
            </a:r>
            <a:r>
              <a:rPr lang="en-US" altLang="ko-KR" sz="40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Swish + GLU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두 개의 활성화 함수를 섞어 만든 함수</a:t>
            </a:r>
            <a:endParaRPr lang="ko-KR" altLang="en-US" sz="4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ko-KR" altLang="en-US" sz="4000" dirty="0">
              <a:solidFill>
                <a:schemeClr val="tx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E64FC61-32C0-BD97-D259-17EF5C34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7286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ADC3E-C9AD-D100-C2CC-D92C9DF6A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CB13EA-55DB-2121-4E62-C7DE8051A1FC}"/>
              </a:ext>
            </a:extLst>
          </p:cNvPr>
          <p:cNvSpPr txBox="1"/>
          <p:nvPr/>
        </p:nvSpPr>
        <p:spPr>
          <a:xfrm>
            <a:off x="389467" y="1509933"/>
            <a:ext cx="10075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SwiGLU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DF441E-F19F-44A4-4FB6-AF0B880AF109}"/>
                  </a:ext>
                </a:extLst>
              </p:cNvPr>
              <p:cNvSpPr txBox="1"/>
              <p:nvPr/>
            </p:nvSpPr>
            <p:spPr>
              <a:xfrm>
                <a:off x="1196847" y="3019829"/>
                <a:ext cx="92679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sz="2800" dirty="0"/>
                  <a:t>:</a:t>
                </a:r>
                <a:r>
                  <a:rPr lang="ko-KR" altLang="en-US" sz="2800" dirty="0"/>
                  <a:t> </a:t>
                </a:r>
                <a:r>
                  <a:rPr lang="en-US" altLang="ko-KR" sz="2800" dirty="0"/>
                  <a:t>input</a:t>
                </a:r>
                <a:endParaRPr lang="ko-KR" alt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DF441E-F19F-44A4-4FB6-AF0B880AF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847" y="3019829"/>
                <a:ext cx="9267956" cy="523220"/>
              </a:xfrm>
              <a:prstGeom prst="rect">
                <a:avLst/>
              </a:prstGeom>
              <a:blipFill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A78341-1346-B698-5121-B5AAFCCEEA9B}"/>
                  </a:ext>
                </a:extLst>
              </p:cNvPr>
              <p:cNvSpPr txBox="1"/>
              <p:nvPr/>
            </p:nvSpPr>
            <p:spPr>
              <a:xfrm>
                <a:off x="1196847" y="3651260"/>
                <a:ext cx="92679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ko-KR" sz="2800" dirty="0"/>
                  <a:t>: </a:t>
                </a:r>
                <a:r>
                  <a:rPr lang="ko-KR" altLang="en-US" sz="2800" dirty="0"/>
                  <a:t>학습 가능한 </a:t>
                </a:r>
                <a:r>
                  <a:rPr lang="ko-KR" altLang="en-US" sz="2800" dirty="0" err="1"/>
                  <a:t>텐서</a:t>
                </a:r>
                <a:r>
                  <a:rPr lang="ko-KR" altLang="en-US" sz="28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A78341-1346-B698-5121-B5AAFCCEE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847" y="3651260"/>
                <a:ext cx="9267956" cy="523220"/>
              </a:xfrm>
              <a:prstGeom prst="rect">
                <a:avLst/>
              </a:prstGeom>
              <a:blipFill>
                <a:blip r:embed="rId4"/>
                <a:stretch>
                  <a:fillRect t="-15116" b="-325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792B98-AF35-DECB-0DAB-AC16BDBA4403}"/>
                  </a:ext>
                </a:extLst>
              </p:cNvPr>
              <p:cNvSpPr txBox="1"/>
              <p:nvPr/>
            </p:nvSpPr>
            <p:spPr>
              <a:xfrm>
                <a:off x="1196847" y="4250595"/>
                <a:ext cx="92679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ko-KR" sz="2800" dirty="0"/>
                  <a:t>: bias </a:t>
                </a:r>
                <a:endParaRPr lang="ko-KR" alt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792B98-AF35-DECB-0DAB-AC16BDBA4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847" y="4250595"/>
                <a:ext cx="9267956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1FFEE13-7B9C-C00C-2255-46CD0B97B163}"/>
              </a:ext>
            </a:extLst>
          </p:cNvPr>
          <p:cNvSpPr txBox="1"/>
          <p:nvPr/>
        </p:nvSpPr>
        <p:spPr>
          <a:xfrm>
            <a:off x="389467" y="242710"/>
            <a:ext cx="10825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err="1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SwiGLU</a:t>
            </a:r>
            <a:r>
              <a:rPr lang="en-US" altLang="ko-KR" sz="40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Swish + GLU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두 개의 활성화 함수를 섞어 만든 함수</a:t>
            </a:r>
            <a:endParaRPr lang="ko-KR" altLang="en-US" sz="4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ko-KR" altLang="en-US" sz="4000" dirty="0">
              <a:solidFill>
                <a:schemeClr val="tx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AAC104-981D-7DB1-6334-FA2946285F2F}"/>
                  </a:ext>
                </a:extLst>
              </p:cNvPr>
              <p:cNvSpPr txBox="1"/>
              <p:nvPr/>
            </p:nvSpPr>
            <p:spPr>
              <a:xfrm>
                <a:off x="638254" y="2319824"/>
                <a:ext cx="107438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i="1">
                          <a:latin typeface="Cambria Math" panose="02040503050406030204" pitchFamily="18" charset="0"/>
                        </a:rPr>
                        <m:t>𝑆𝑤𝑖𝐺𝐿𝑈</m:t>
                      </m:r>
                      <m:r>
                        <a:rPr lang="en-US" altLang="ko-KR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32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sz="32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ko-KR" sz="32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sz="32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ko-KR" sz="32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sz="32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ko-KR" sz="32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sz="32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ko-KR" sz="32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l-GR" altLang="ko-KR" sz="32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altLang="ko-KR" sz="3200" i="1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altLang="ko-KR" sz="3200" i="1">
                          <a:latin typeface="Cambria Math" panose="02040503050406030204" pitchFamily="18" charset="0"/>
                        </a:rPr>
                        <m:t>𝑆𝑤𝑖𝑠h</m:t>
                      </m:r>
                      <m:r>
                        <a:rPr lang="en-US" altLang="ko-KR" sz="32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l-GR" altLang="ko-KR" sz="32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altLang="ko-KR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3200" i="1">
                          <a:latin typeface="Cambria Math" panose="02040503050406030204" pitchFamily="18" charset="0"/>
                        </a:rPr>
                        <m:t>𝑥𝑊</m:t>
                      </m:r>
                      <m:r>
                        <a:rPr lang="en-US" altLang="ko-KR" sz="3200" i="1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altLang="ko-KR" sz="32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ko-KR" sz="3200" i="1">
                          <a:latin typeface="Cambria Math" panose="02040503050406030204" pitchFamily="18" charset="0"/>
                        </a:rPr>
                        <m:t>) ⊗ (</m:t>
                      </m:r>
                      <m:r>
                        <a:rPr lang="en-US" altLang="ko-KR" sz="3200" i="1">
                          <a:latin typeface="Cambria Math" panose="02040503050406030204" pitchFamily="18" charset="0"/>
                        </a:rPr>
                        <m:t>𝑥𝑉</m:t>
                      </m:r>
                      <m:r>
                        <a:rPr lang="en-US" altLang="ko-KR" sz="3200" i="1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altLang="ko-KR" sz="32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ko-KR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AAC104-981D-7DB1-6334-FA2946285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54" y="2319824"/>
                <a:ext cx="10743839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51941A6-44A0-36DB-B855-7F3859021664}"/>
                  </a:ext>
                </a:extLst>
              </p:cNvPr>
              <p:cNvSpPr txBox="1"/>
              <p:nvPr/>
            </p:nvSpPr>
            <p:spPr>
              <a:xfrm>
                <a:off x="1168294" y="4889889"/>
                <a:ext cx="92679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altLang="ko-KR" sz="28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ko-KR" sz="2800" dirty="0"/>
                  <a:t>:</a:t>
                </a:r>
                <a:r>
                  <a:rPr lang="ko-KR" altLang="en-US" sz="2800" dirty="0"/>
                  <a:t> </a:t>
                </a:r>
                <a:r>
                  <a:rPr lang="en-US" altLang="ko-KR" sz="2800" dirty="0"/>
                  <a:t>swish </a:t>
                </a:r>
                <a:r>
                  <a:rPr lang="ko-KR" altLang="en-US" sz="2800" dirty="0"/>
                  <a:t>함수 곡률 조절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51941A6-44A0-36DB-B855-7F3859021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294" y="4889889"/>
                <a:ext cx="9267956" cy="523220"/>
              </a:xfrm>
              <a:prstGeom prst="rect">
                <a:avLst/>
              </a:prstGeom>
              <a:blipFill>
                <a:blip r:embed="rId7"/>
                <a:stretch>
                  <a:fillRect t="-13953" b="-325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2B5CDF8-46C6-71A8-DE6B-66AFBC8F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6944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CFA21-D120-6ABE-628F-045F4694F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A96DD7-38A0-65DE-ACCD-9032B58864A3}"/>
              </a:ext>
            </a:extLst>
          </p:cNvPr>
          <p:cNvSpPr txBox="1"/>
          <p:nvPr/>
        </p:nvSpPr>
        <p:spPr>
          <a:xfrm>
            <a:off x="389467" y="242710"/>
            <a:ext cx="9482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Rotary Position Embedding</a:t>
            </a:r>
            <a:endParaRPr lang="ko-KR" altLang="en-US" sz="4000" dirty="0">
              <a:solidFill>
                <a:schemeClr val="tx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A16DEB-B224-14E7-7617-4BCE198DF66D}"/>
              </a:ext>
            </a:extLst>
          </p:cNvPr>
          <p:cNvSpPr txBox="1"/>
          <p:nvPr/>
        </p:nvSpPr>
        <p:spPr>
          <a:xfrm>
            <a:off x="575359" y="2171640"/>
            <a:ext cx="10908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절대 위치 </a:t>
            </a:r>
            <a:r>
              <a:rPr lang="ko-KR" altLang="en-US" sz="2400" dirty="0" err="1"/>
              <a:t>임베딩과</a:t>
            </a:r>
            <a:r>
              <a:rPr lang="ko-KR" altLang="en-US" sz="2400" dirty="0"/>
              <a:t> 상대 위치 </a:t>
            </a:r>
            <a:r>
              <a:rPr lang="ko-KR" altLang="en-US" sz="2400" dirty="0" err="1"/>
              <a:t>임베딩의</a:t>
            </a:r>
            <a:r>
              <a:rPr lang="ko-KR" altLang="en-US" sz="2400" dirty="0"/>
              <a:t> 단점을 해결한 위치 </a:t>
            </a:r>
            <a:r>
              <a:rPr lang="ko-KR" altLang="en-US" sz="2400" dirty="0" err="1"/>
              <a:t>임베딩</a:t>
            </a:r>
            <a:r>
              <a:rPr lang="ko-KR" altLang="en-US" sz="2400" dirty="0"/>
              <a:t> 방식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058C09-7310-19A7-5E80-52B92ED0856D}"/>
              </a:ext>
            </a:extLst>
          </p:cNvPr>
          <p:cNvSpPr txBox="1"/>
          <p:nvPr/>
        </p:nvSpPr>
        <p:spPr>
          <a:xfrm>
            <a:off x="575360" y="2967335"/>
            <a:ext cx="10908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2</a:t>
            </a:r>
            <a:r>
              <a:rPr lang="ko-KR" altLang="en-US" sz="2400" dirty="0"/>
              <a:t>차원 공간에서 벡터의 회전 변환에 사인</a:t>
            </a:r>
            <a:r>
              <a:rPr lang="en-US" altLang="ko-KR" sz="2400" dirty="0"/>
              <a:t>, </a:t>
            </a:r>
            <a:r>
              <a:rPr lang="ko-KR" altLang="en-US" sz="2400" dirty="0"/>
              <a:t>코사인 함수 활용함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044B1F-C0FC-711B-8EE3-529E41EE899F}"/>
              </a:ext>
            </a:extLst>
          </p:cNvPr>
          <p:cNvSpPr txBox="1"/>
          <p:nvPr/>
        </p:nvSpPr>
        <p:spPr>
          <a:xfrm>
            <a:off x="575359" y="1375946"/>
            <a:ext cx="10908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/>
              <a:t>임베딩</a:t>
            </a:r>
            <a:r>
              <a:rPr lang="ko-KR" altLang="en-US" sz="2400" dirty="0"/>
              <a:t> 벡터의 일부 차원을 삼각함수를 이용해 회전시키는 방식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4CEBD19-5086-EE56-74A1-FF74EF56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859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F7D2E-0E3D-C1E6-D5C8-E0707CD53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34626B-9C3D-3713-1797-0F830EB4875A}"/>
              </a:ext>
            </a:extLst>
          </p:cNvPr>
          <p:cNvSpPr txBox="1"/>
          <p:nvPr/>
        </p:nvSpPr>
        <p:spPr>
          <a:xfrm>
            <a:off x="6029677" y="6611779"/>
            <a:ext cx="324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</a:rPr>
              <a:t>1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A3632DF-B50A-7711-5290-B0CFA7279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952" y="0"/>
            <a:ext cx="7490096" cy="6982178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567B965A-3EBA-205A-0FE7-C8EA3DCD54E6}"/>
              </a:ext>
            </a:extLst>
          </p:cNvPr>
          <p:cNvSpPr/>
          <p:nvPr/>
        </p:nvSpPr>
        <p:spPr>
          <a:xfrm>
            <a:off x="5818414" y="1382486"/>
            <a:ext cx="593272" cy="28847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002F6185-BCFB-F59C-063F-47D4BB806321}"/>
              </a:ext>
            </a:extLst>
          </p:cNvPr>
          <p:cNvSpPr/>
          <p:nvPr/>
        </p:nvSpPr>
        <p:spPr>
          <a:xfrm>
            <a:off x="2465614" y="2422071"/>
            <a:ext cx="397329" cy="143691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B5C91E-3D29-8C1C-9867-8C820E59536D}"/>
              </a:ext>
            </a:extLst>
          </p:cNvPr>
          <p:cNvSpPr txBox="1"/>
          <p:nvPr/>
        </p:nvSpPr>
        <p:spPr>
          <a:xfrm>
            <a:off x="5943600" y="6488668"/>
            <a:ext cx="119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D95548-48FA-7832-A940-393DE8A0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6E28C6B-C6CD-5A61-B9CC-3FC53DDA7337}"/>
              </a:ext>
            </a:extLst>
          </p:cNvPr>
          <p:cNvSpPr/>
          <p:nvPr/>
        </p:nvSpPr>
        <p:spPr>
          <a:xfrm>
            <a:off x="3757612" y="43543"/>
            <a:ext cx="4676775" cy="3693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8245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C08EC-F7A4-D835-6FE2-C595AB26D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375424-A1CF-0F99-0A6B-FC6F51ADB861}"/>
              </a:ext>
            </a:extLst>
          </p:cNvPr>
          <p:cNvSpPr txBox="1"/>
          <p:nvPr/>
        </p:nvSpPr>
        <p:spPr>
          <a:xfrm>
            <a:off x="389467" y="242710"/>
            <a:ext cx="9482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Rotary Embedding</a:t>
            </a:r>
            <a:endParaRPr lang="ko-KR" altLang="en-US" sz="4000" dirty="0">
              <a:solidFill>
                <a:schemeClr val="tx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F8483-CC2F-D131-AF1C-67B36D553F68}"/>
              </a:ext>
            </a:extLst>
          </p:cNvPr>
          <p:cNvSpPr txBox="1"/>
          <p:nvPr/>
        </p:nvSpPr>
        <p:spPr>
          <a:xfrm>
            <a:off x="389467" y="1406101"/>
            <a:ext cx="10075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벡터의 회전 변환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88565A-56C4-669F-6115-6ECDEC4022DC}"/>
                  </a:ext>
                </a:extLst>
              </p:cNvPr>
              <p:cNvSpPr txBox="1"/>
              <p:nvPr/>
            </p:nvSpPr>
            <p:spPr>
              <a:xfrm>
                <a:off x="5874114" y="2727639"/>
                <a:ext cx="5249899" cy="500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ko-KR" altLang="ko-K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𝑟𝑜𝑡</m:t>
                              </m:r>
                            </m:e>
                          </m:d>
                        </m:sub>
                      </m:sSub>
                      <m:r>
                        <a:rPr lang="en-US" altLang="ko-KR" sz="28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altLang="ko-KR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2800" i="1">
                          <a:latin typeface="Cambria Math" panose="02040503050406030204" pitchFamily="18" charset="0"/>
                        </a:rPr>
                        <m:t> ⋅</m:t>
                      </m:r>
                      <m:func>
                        <m:funcPr>
                          <m:ctrlPr>
                            <a:rPr lang="ko-KR" altLang="ko-KR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2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ko-KR" altLang="ko-K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ko-K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280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altLang="ko-KR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sz="28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ko-KR" sz="28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altLang="ko-KR" sz="2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ko-KR" altLang="ko-K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ko-KR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ko-KR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88565A-56C4-669F-6115-6ECDEC402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114" y="2727639"/>
                <a:ext cx="5249899" cy="5003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883D30-2226-3074-D840-7BD2E6474164}"/>
                  </a:ext>
                </a:extLst>
              </p:cNvPr>
              <p:cNvSpPr txBox="1"/>
              <p:nvPr/>
            </p:nvSpPr>
            <p:spPr>
              <a:xfrm>
                <a:off x="5650623" y="3736807"/>
                <a:ext cx="5696880" cy="597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atinLnBrk="1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28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ko-KR" altLang="ko-KR" sz="2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8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𝑟𝑜𝑡</m:t>
                              </m:r>
                            </m:e>
                          </m:d>
                        </m:sub>
                      </m:sSub>
                      <m:r>
                        <a:rPr lang="en-US" altLang="ko-KR" sz="2800" i="1" kern="100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= −</m:t>
                      </m:r>
                      <m:r>
                        <a:rPr lang="en-US" altLang="ko-KR" sz="2800" i="1" kern="100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ko-KR" sz="2800" i="1" kern="100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 ⋅</m:t>
                      </m:r>
                      <m:func>
                        <m:funcPr>
                          <m:ctrlPr>
                            <a:rPr lang="ko-KR" altLang="ko-KR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2800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ko-KR" altLang="ko-KR" sz="2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ko-KR" sz="2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800" i="1" kern="100"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ko-KR" sz="2800" i="1" kern="100"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2800" i="1" kern="100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+ </m:t>
                      </m:r>
                      <m:r>
                        <a:rPr lang="en-US" altLang="ko-KR" sz="2800" i="1" kern="100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ko-KR" sz="2800" i="1" kern="100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 ⋅</m:t>
                      </m:r>
                      <m:func>
                        <m:funcPr>
                          <m:ctrlPr>
                            <a:rPr lang="ko-KR" altLang="ko-KR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2800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ko-KR" altLang="ko-KR" sz="2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ko-KR" sz="2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800" i="1" kern="100"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ko-KR" sz="2800" i="1" kern="100"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ko-KR" altLang="ko-KR" sz="3600" kern="1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883D30-2226-3074-D840-7BD2E6474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623" y="3736807"/>
                <a:ext cx="5696880" cy="597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743731-D418-0E94-6AD9-1013B0A3AD61}"/>
                  </a:ext>
                </a:extLst>
              </p:cNvPr>
              <p:cNvSpPr txBox="1"/>
              <p:nvPr/>
            </p:nvSpPr>
            <p:spPr>
              <a:xfrm>
                <a:off x="-965200" y="2940389"/>
                <a:ext cx="6096000" cy="1075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ko-KR" alt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ko-KR" altLang="en-US" sz="28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ko-KR" altLang="en-US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sSup>
                            <m:sSupPr>
                              <m:ctrlPr>
                                <a:rPr lang="ko-KR" altLang="en-US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2800" i="0">
                                  <a:latin typeface="Cambria Math" panose="02040503050406030204" pitchFamily="18" charset="0"/>
                                </a:rPr>
                                <m:t>10000</m:t>
                              </m:r>
                            </m:e>
                            <m:sup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ko-KR" altLang="en-US" sz="2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ko-KR" altLang="en-US" sz="28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ko-KR" altLang="en-US" sz="28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ko-KR" altLang="en-US" sz="28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ko-KR" alt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num>
                                        <m:den>
                                          <m:r>
                                            <a:rPr lang="ko-KR" altLang="en-US" sz="280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743731-D418-0E94-6AD9-1013B0A3A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5200" y="2940389"/>
                <a:ext cx="6096000" cy="1075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C2CB18-72BB-5305-BA71-CBD086D8174F}"/>
                  </a:ext>
                </a:extLst>
              </p:cNvPr>
              <p:cNvSpPr txBox="1"/>
              <p:nvPr/>
            </p:nvSpPr>
            <p:spPr>
              <a:xfrm>
                <a:off x="786062" y="4676093"/>
                <a:ext cx="28980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sz="200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ko-KR" sz="2000" dirty="0"/>
                  <a:t>:  </a:t>
                </a:r>
                <a:r>
                  <a:rPr lang="ko-KR" altLang="en-US" sz="2000" dirty="0"/>
                  <a:t>단어 </a:t>
                </a:r>
                <a:r>
                  <a:rPr lang="ko-KR" altLang="en-US" sz="2000"/>
                  <a:t>위치 인덱스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C2CB18-72BB-5305-BA71-CBD086D81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62" y="4676093"/>
                <a:ext cx="2898024" cy="400110"/>
              </a:xfrm>
              <a:prstGeom prst="rect">
                <a:avLst/>
              </a:prstGeom>
              <a:blipFill>
                <a:blip r:embed="rId5"/>
                <a:stretch>
                  <a:fillRect t="-10606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2ECE94-D105-27EC-A307-9D40BD877672}"/>
                  </a:ext>
                </a:extLst>
              </p:cNvPr>
              <p:cNvSpPr txBox="1"/>
              <p:nvPr/>
            </p:nvSpPr>
            <p:spPr>
              <a:xfrm>
                <a:off x="815471" y="5267233"/>
                <a:ext cx="4206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ko-KR" sz="2000" dirty="0"/>
                  <a:t>: </a:t>
                </a:r>
                <a:r>
                  <a:rPr lang="ko-KR" altLang="en-US" sz="2000" dirty="0" err="1"/>
                  <a:t>임베딩</a:t>
                </a:r>
                <a:r>
                  <a:rPr lang="ko-KR" altLang="en-US" sz="2000" dirty="0"/>
                  <a:t> 벡터의 특정 차원 인덱스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2ECE94-D105-27EC-A307-9D40BD877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71" y="5267233"/>
                <a:ext cx="4206471" cy="400110"/>
              </a:xfrm>
              <a:prstGeom prst="rect">
                <a:avLst/>
              </a:prstGeom>
              <a:blipFill>
                <a:blip r:embed="rId6"/>
                <a:stretch>
                  <a:fillRect t="-10606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1D8DB7-4CD9-6D83-7B20-36CF6EA380FE}"/>
                  </a:ext>
                </a:extLst>
              </p:cNvPr>
              <p:cNvSpPr txBox="1"/>
              <p:nvPr/>
            </p:nvSpPr>
            <p:spPr>
              <a:xfrm>
                <a:off x="815472" y="5821195"/>
                <a:ext cx="35063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ko-KR" sz="2000" dirty="0"/>
                  <a:t>: </a:t>
                </a:r>
                <a:r>
                  <a:rPr lang="ko-KR" altLang="en-US" sz="2000" dirty="0" err="1"/>
                  <a:t>임베딩</a:t>
                </a:r>
                <a:r>
                  <a:rPr lang="ko-KR" altLang="en-US" sz="2000" dirty="0"/>
                  <a:t> 전체 차원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1D8DB7-4CD9-6D83-7B20-36CF6EA38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72" y="5821195"/>
                <a:ext cx="3506364" cy="400110"/>
              </a:xfrm>
              <a:prstGeom prst="rect">
                <a:avLst/>
              </a:prstGeom>
              <a:blipFill>
                <a:blip r:embed="rId7"/>
                <a:stretch>
                  <a:fillRect t="-12121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4B3AA63-B773-B7FD-A2A3-EAF7DA6A7F1F}"/>
                  </a:ext>
                </a:extLst>
              </p:cNvPr>
              <p:cNvSpPr txBox="1"/>
              <p:nvPr/>
            </p:nvSpPr>
            <p:spPr>
              <a:xfrm>
                <a:off x="5874113" y="4676093"/>
                <a:ext cx="56968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000" dirty="0"/>
                  <a:t>:  </a:t>
                </a:r>
                <a:r>
                  <a:rPr lang="ko-KR" altLang="en-US" sz="2000" dirty="0" err="1"/>
                  <a:t>임베딩</a:t>
                </a:r>
                <a:r>
                  <a:rPr lang="ko-KR" altLang="en-US" sz="2000" dirty="0"/>
                  <a:t> 벡터의 특정 차원에서의 실제 값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4B3AA63-B773-B7FD-A2A3-EAF7DA6A7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113" y="4676093"/>
                <a:ext cx="5696879" cy="400110"/>
              </a:xfrm>
              <a:prstGeom prst="rect">
                <a:avLst/>
              </a:prstGeom>
              <a:blipFill>
                <a:blip r:embed="rId8"/>
                <a:stretch>
                  <a:fillRect t="-10606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AD71B62-C19C-0247-FB2C-C7826F71B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2938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CC72C-BB7C-B38A-1B17-F843E8556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751611-A16C-7A12-4F7A-CCA08070D3DD}"/>
              </a:ext>
            </a:extLst>
          </p:cNvPr>
          <p:cNvSpPr txBox="1"/>
          <p:nvPr/>
        </p:nvSpPr>
        <p:spPr>
          <a:xfrm>
            <a:off x="389467" y="242710"/>
            <a:ext cx="9482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Rotary Embedding</a:t>
            </a:r>
            <a:endParaRPr lang="ko-KR" altLang="en-US" sz="4000" dirty="0">
              <a:solidFill>
                <a:schemeClr val="tx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1ECD1F7-CCAD-BB9B-86A9-D838473A1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302" y="1237342"/>
            <a:ext cx="7524750" cy="4829175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E851DFE-DBD0-8ECC-1851-7A273BFA2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697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CA108AC2-3CEF-EE6E-B7FE-FB79D1ED9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784" y="1548991"/>
            <a:ext cx="6668431" cy="4658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89FE38-A6AB-4F3C-8117-FCC7FDD70D6F}"/>
              </a:ext>
            </a:extLst>
          </p:cNvPr>
          <p:cNvSpPr txBox="1"/>
          <p:nvPr/>
        </p:nvSpPr>
        <p:spPr>
          <a:xfrm>
            <a:off x="389467" y="242710"/>
            <a:ext cx="9482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Training loss</a:t>
            </a:r>
            <a:endParaRPr lang="ko-KR" altLang="en-US" sz="4000" dirty="0">
              <a:solidFill>
                <a:schemeClr val="tx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D9E15E-032C-49C5-8250-206C62F8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4212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ABD0D-1814-E2B3-1A4A-1112B4459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CB6F40-4DDA-EF6A-C617-934B325321E3}"/>
              </a:ext>
            </a:extLst>
          </p:cNvPr>
          <p:cNvSpPr txBox="1"/>
          <p:nvPr/>
        </p:nvSpPr>
        <p:spPr>
          <a:xfrm>
            <a:off x="389467" y="242710"/>
            <a:ext cx="9482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결과 </a:t>
            </a:r>
            <a:r>
              <a:rPr lang="en-US" altLang="ko-KR" sz="40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40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상식적 추론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DF428FB-D0F4-8988-576D-4850ADD8D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56" y="1733083"/>
            <a:ext cx="10873858" cy="46662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1B4601-D32E-8E0A-5099-AF777AAC1499}"/>
              </a:ext>
            </a:extLst>
          </p:cNvPr>
          <p:cNvSpPr txBox="1"/>
          <p:nvPr/>
        </p:nvSpPr>
        <p:spPr>
          <a:xfrm>
            <a:off x="2998597" y="1225648"/>
            <a:ext cx="107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참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거짓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E8E0A7-65FF-3A48-367F-37CB40AAC897}"/>
              </a:ext>
            </a:extLst>
          </p:cNvPr>
          <p:cNvSpPr txBox="1"/>
          <p:nvPr/>
        </p:nvSpPr>
        <p:spPr>
          <a:xfrm>
            <a:off x="3879515" y="1034616"/>
            <a:ext cx="107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물리적  상식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3B7FD7-B959-3D6E-0693-06775A880E5B}"/>
              </a:ext>
            </a:extLst>
          </p:cNvPr>
          <p:cNvSpPr txBox="1"/>
          <p:nvPr/>
        </p:nvSpPr>
        <p:spPr>
          <a:xfrm>
            <a:off x="4779595" y="783686"/>
            <a:ext cx="1074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사회적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상황 상식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017876-22D9-F01E-30E1-49CE32D132BB}"/>
              </a:ext>
            </a:extLst>
          </p:cNvPr>
          <p:cNvSpPr txBox="1"/>
          <p:nvPr/>
        </p:nvSpPr>
        <p:spPr>
          <a:xfrm>
            <a:off x="5818130" y="805675"/>
            <a:ext cx="1074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다음 문장 예측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AA20E1-E72F-B1DA-848E-823AD16A4407}"/>
              </a:ext>
            </a:extLst>
          </p:cNvPr>
          <p:cNvSpPr txBox="1"/>
          <p:nvPr/>
        </p:nvSpPr>
        <p:spPr>
          <a:xfrm>
            <a:off x="6992959" y="805675"/>
            <a:ext cx="1074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>
                <a:latin typeface="HY견고딕" panose="02030600000101010101" pitchFamily="18" charset="-127"/>
                <a:ea typeface="HY견고딕" panose="02030600000101010101" pitchFamily="18" charset="-127"/>
              </a:rPr>
              <a:t>대명사 참조 상식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671E77-03C3-7483-D09D-7340E30914CA}"/>
              </a:ext>
            </a:extLst>
          </p:cNvPr>
          <p:cNvSpPr txBox="1"/>
          <p:nvPr/>
        </p:nvSpPr>
        <p:spPr>
          <a:xfrm>
            <a:off x="8217121" y="1060685"/>
            <a:ext cx="107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과학적 상식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14D0B9-AC8B-6D71-3679-7CE8AFFCA921}"/>
              </a:ext>
            </a:extLst>
          </p:cNvPr>
          <p:cNvSpPr txBox="1"/>
          <p:nvPr/>
        </p:nvSpPr>
        <p:spPr>
          <a:xfrm>
            <a:off x="9270045" y="805675"/>
            <a:ext cx="1074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>
                <a:latin typeface="HY견고딕" panose="02030600000101010101" pitchFamily="18" charset="-127"/>
                <a:ea typeface="HY견고딕" panose="02030600000101010101" pitchFamily="18" charset="-127"/>
              </a:rPr>
              <a:t>어려운 과학 상식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3511E6-81C0-8118-071E-F492357A0414}"/>
              </a:ext>
            </a:extLst>
          </p:cNvPr>
          <p:cNvSpPr txBox="1"/>
          <p:nvPr/>
        </p:nvSpPr>
        <p:spPr>
          <a:xfrm>
            <a:off x="10344866" y="1017701"/>
            <a:ext cx="107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>
                <a:latin typeface="HY견고딕" panose="02030600000101010101" pitchFamily="18" charset="-127"/>
                <a:ea typeface="HY견고딕" panose="02030600000101010101" pitchFamily="18" charset="-127"/>
              </a:rPr>
              <a:t>과학적 개념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C355F7A-23D4-12C1-6DB8-57F33CE2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383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DB63F-4C23-CE0B-6A48-9BEECD967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B06EDA-3CD0-556B-CDB2-09003059455B}"/>
              </a:ext>
            </a:extLst>
          </p:cNvPr>
          <p:cNvSpPr txBox="1"/>
          <p:nvPr/>
        </p:nvSpPr>
        <p:spPr>
          <a:xfrm>
            <a:off x="389467" y="242710"/>
            <a:ext cx="9482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결과 </a:t>
            </a:r>
            <a:r>
              <a:rPr lang="en-US" altLang="ko-KR" sz="40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40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폐쇄형 질의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E02614AD-7068-88AA-3D73-3A57F728FB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DAB765D-0E4B-257E-2963-6BF184505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955" y="1548242"/>
            <a:ext cx="5350520" cy="486546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EDB71DB-1143-8172-020E-8000BB29E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17" y="2442231"/>
            <a:ext cx="5655383" cy="39714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DD85D8-F4C3-1F49-93AC-3044D5EC76A9}"/>
              </a:ext>
            </a:extLst>
          </p:cNvPr>
          <p:cNvSpPr txBox="1"/>
          <p:nvPr/>
        </p:nvSpPr>
        <p:spPr>
          <a:xfrm>
            <a:off x="1844842" y="1096585"/>
            <a:ext cx="850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자체적으로 학습한 지식을 이용해 자연어 질문에 대한 응답 평가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7CA9C68-A72E-4D46-91BC-9212D924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1118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48432-C156-144A-CC92-78EE5A173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ED6C29-6792-64B9-499B-A45AF1040E17}"/>
              </a:ext>
            </a:extLst>
          </p:cNvPr>
          <p:cNvSpPr txBox="1"/>
          <p:nvPr/>
        </p:nvSpPr>
        <p:spPr>
          <a:xfrm>
            <a:off x="389467" y="242710"/>
            <a:ext cx="9482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결과 </a:t>
            </a:r>
            <a:r>
              <a:rPr lang="en-US" altLang="ko-KR" sz="40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40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대규모 다중 언어 이해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1B8D257-FACC-D8E3-DAA5-BBFB2E4A7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26" y="1545527"/>
            <a:ext cx="10331116" cy="50697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76F5AD-B049-DA1E-5B54-5C75F5BAA4AA}"/>
              </a:ext>
            </a:extLst>
          </p:cNvPr>
          <p:cNvSpPr txBox="1"/>
          <p:nvPr/>
        </p:nvSpPr>
        <p:spPr>
          <a:xfrm>
            <a:off x="1844842" y="1096585"/>
            <a:ext cx="850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다양한 여러 분야의 질문을 잘 이해하고 답변 할 수 있는지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4443189-CC40-383D-E3CC-0E8ED49F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00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2C20C-2479-663B-ED7E-7A0CE90AB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DCE0D43-2B50-AE8C-F3FB-73F71FE22F61}"/>
              </a:ext>
            </a:extLst>
          </p:cNvPr>
          <p:cNvSpPr txBox="1"/>
          <p:nvPr/>
        </p:nvSpPr>
        <p:spPr>
          <a:xfrm>
            <a:off x="389467" y="242710"/>
            <a:ext cx="514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tx1">
                    <a:lumMod val="50000"/>
                  </a:schemeClr>
                </a:solidFill>
                <a:ea typeface="HY견고딕" panose="02030600000101010101" pitchFamily="18" charset="-127"/>
              </a:rPr>
              <a:t>간략한 소개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FE4A5E-6969-2555-2D5C-6F1E17EDC1AF}"/>
              </a:ext>
            </a:extLst>
          </p:cNvPr>
          <p:cNvSpPr txBox="1"/>
          <p:nvPr/>
        </p:nvSpPr>
        <p:spPr>
          <a:xfrm>
            <a:off x="1440158" y="3710568"/>
            <a:ext cx="9697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Llama 7B(70</a:t>
            </a: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억</a:t>
            </a:r>
            <a:r>
              <a:rPr lang="en-US" altLang="ko-KR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) ~</a:t>
            </a: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65B(650</a:t>
            </a: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억</a:t>
            </a:r>
            <a:r>
              <a:rPr lang="en-US" altLang="ko-KR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 파라미터 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11D24D-73E0-CFB5-F9EF-766DBF961A54}"/>
              </a:ext>
            </a:extLst>
          </p:cNvPr>
          <p:cNvSpPr txBox="1"/>
          <p:nvPr/>
        </p:nvSpPr>
        <p:spPr>
          <a:xfrm>
            <a:off x="1440158" y="4748023"/>
            <a:ext cx="9697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오픈 데이터셋만 사용하여</a:t>
            </a:r>
            <a:r>
              <a:rPr lang="en-US" altLang="ko-KR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학습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618919-E141-8BE9-76C6-0825BC7E8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A08F211-B098-81E6-47C8-3B3B12891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032" y="938562"/>
            <a:ext cx="7597935" cy="24251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3A0EB5-48A7-20A3-A890-599A2C4298A9}"/>
              </a:ext>
            </a:extLst>
          </p:cNvPr>
          <p:cNvSpPr txBox="1"/>
          <p:nvPr/>
        </p:nvSpPr>
        <p:spPr>
          <a:xfrm>
            <a:off x="1440158" y="5771575"/>
            <a:ext cx="9697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오픈 소스 모델</a:t>
            </a:r>
          </a:p>
        </p:txBody>
      </p:sp>
    </p:spTree>
    <p:extLst>
      <p:ext uri="{BB962C8B-B14F-4D97-AF65-F5344CB8AC3E}">
        <p14:creationId xmlns:p14="http://schemas.microsoft.com/office/powerpoint/2010/main" val="304568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8C4E1-A3F2-C07B-2C91-D535FCE79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D3D9BEF5-5594-AC68-AD8B-3DB2E7B34CBF}"/>
              </a:ext>
            </a:extLst>
          </p:cNvPr>
          <p:cNvSpPr txBox="1"/>
          <p:nvPr/>
        </p:nvSpPr>
        <p:spPr>
          <a:xfrm>
            <a:off x="389467" y="242710"/>
            <a:ext cx="514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tx1">
                    <a:lumMod val="50000"/>
                  </a:schemeClr>
                </a:solidFill>
                <a:ea typeface="HY견고딕" panose="02030600000101010101" pitchFamily="18" charset="-127"/>
              </a:rPr>
              <a:t>다른 모델들의 초점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31A5F2B7-1053-7343-0523-819474082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87" y="1405877"/>
            <a:ext cx="1122643" cy="112264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AB770AF-19C6-B650-9DC2-F4DFA4CF1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87" y="3040245"/>
            <a:ext cx="1176348" cy="11763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48FAA64-81C1-24CE-21D8-790E17A6AE63}"/>
              </a:ext>
            </a:extLst>
          </p:cNvPr>
          <p:cNvSpPr txBox="1"/>
          <p:nvPr/>
        </p:nvSpPr>
        <p:spPr>
          <a:xfrm>
            <a:off x="2820811" y="1943745"/>
            <a:ext cx="3553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GPT-3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4D01D5-B818-7B80-86E5-3E03F46021AB}"/>
              </a:ext>
            </a:extLst>
          </p:cNvPr>
          <p:cNvSpPr txBox="1"/>
          <p:nvPr/>
        </p:nvSpPr>
        <p:spPr>
          <a:xfrm>
            <a:off x="2820812" y="3451416"/>
            <a:ext cx="316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PaLM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5B6A14F8-67F9-8A27-63EB-97357622B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97" y="4728318"/>
            <a:ext cx="1014127" cy="100150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6659A03-BDE0-6A7F-8B60-D4E6F4D1D220}"/>
              </a:ext>
            </a:extLst>
          </p:cNvPr>
          <p:cNvSpPr txBox="1"/>
          <p:nvPr/>
        </p:nvSpPr>
        <p:spPr>
          <a:xfrm>
            <a:off x="2820811" y="4980332"/>
            <a:ext cx="3877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chinchilla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042D831-DD02-41CA-477E-FD0F116254C6}"/>
              </a:ext>
            </a:extLst>
          </p:cNvPr>
          <p:cNvSpPr txBox="1"/>
          <p:nvPr/>
        </p:nvSpPr>
        <p:spPr>
          <a:xfrm>
            <a:off x="6863443" y="2367642"/>
            <a:ext cx="4735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최고 성능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0849B1-1977-94BC-80A4-28D380B9FC3D}"/>
              </a:ext>
            </a:extLst>
          </p:cNvPr>
          <p:cNvSpPr txBox="1"/>
          <p:nvPr/>
        </p:nvSpPr>
        <p:spPr>
          <a:xfrm>
            <a:off x="6863443" y="3857538"/>
            <a:ext cx="4735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>
                <a:latin typeface="HY견고딕" panose="02030600000101010101" pitchFamily="18" charset="-127"/>
                <a:ea typeface="HY견고딕" panose="02030600000101010101" pitchFamily="18" charset="-127"/>
              </a:rPr>
              <a:t>대규모 파라미터</a:t>
            </a:r>
          </a:p>
        </p:txBody>
      </p: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C018E8FF-9E51-80E7-EB67-DE9960127C16}"/>
              </a:ext>
            </a:extLst>
          </p:cNvPr>
          <p:cNvCxnSpPr/>
          <p:nvPr/>
        </p:nvCxnSpPr>
        <p:spPr>
          <a:xfrm>
            <a:off x="6137526" y="1943745"/>
            <a:ext cx="0" cy="34711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A55D210-305C-7CFC-7220-E08EAF02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2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95E47-C491-079C-4DD0-B0103295A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992872-CD7F-8BE7-FB4B-FEE079C76CA4}"/>
              </a:ext>
            </a:extLst>
          </p:cNvPr>
          <p:cNvSpPr txBox="1"/>
          <p:nvPr/>
        </p:nvSpPr>
        <p:spPr>
          <a:xfrm>
            <a:off x="389467" y="242710"/>
            <a:ext cx="514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err="1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LLaMA</a:t>
            </a:r>
            <a:r>
              <a:rPr lang="en-US" altLang="ko-KR" sz="4000" dirty="0">
                <a:solidFill>
                  <a:schemeClr val="tx1">
                    <a:lumMod val="50000"/>
                  </a:schemeClr>
                </a:solidFill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chemeClr val="tx1">
                    <a:lumMod val="50000"/>
                  </a:schemeClr>
                </a:solidFill>
                <a:ea typeface="HY견고딕" panose="02030600000101010101" pitchFamily="18" charset="-127"/>
              </a:rPr>
              <a:t>연구 초점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9117820-3702-0433-0286-277755E89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85" y="1654325"/>
            <a:ext cx="3820684" cy="3820684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714D988B-8F29-4BF7-9D71-F36D55011772}"/>
              </a:ext>
            </a:extLst>
          </p:cNvPr>
          <p:cNvCxnSpPr>
            <a:cxnSpLocks/>
          </p:cNvCxnSpPr>
          <p:nvPr/>
        </p:nvCxnSpPr>
        <p:spPr>
          <a:xfrm>
            <a:off x="6124020" y="1698171"/>
            <a:ext cx="0" cy="4457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47EDACE-9426-3C86-78A0-E5F07153B0DC}"/>
              </a:ext>
            </a:extLst>
          </p:cNvPr>
          <p:cNvSpPr txBox="1"/>
          <p:nvPr/>
        </p:nvSpPr>
        <p:spPr>
          <a:xfrm>
            <a:off x="6874327" y="1871635"/>
            <a:ext cx="5132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적은 파라미터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27448D-C671-06D5-5EFC-2B9FC76045CE}"/>
              </a:ext>
            </a:extLst>
          </p:cNvPr>
          <p:cNvSpPr txBox="1"/>
          <p:nvPr/>
        </p:nvSpPr>
        <p:spPr>
          <a:xfrm>
            <a:off x="6874327" y="3179946"/>
            <a:ext cx="5214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대규모 데이터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C2D9EA-9906-CA47-FE88-10676F700F39}"/>
              </a:ext>
            </a:extLst>
          </p:cNvPr>
          <p:cNvSpPr txBox="1"/>
          <p:nvPr/>
        </p:nvSpPr>
        <p:spPr>
          <a:xfrm>
            <a:off x="6874327" y="4332097"/>
            <a:ext cx="5214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효율적인 추론과 성능 최적화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9C93567-E313-459E-4E03-C18D9680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284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F0E5-495D-912D-7A11-1E72FBB06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157D59-31AD-804A-66D3-5E54084D1BDF}"/>
              </a:ext>
            </a:extLst>
          </p:cNvPr>
          <p:cNvSpPr txBox="1"/>
          <p:nvPr/>
        </p:nvSpPr>
        <p:spPr>
          <a:xfrm>
            <a:off x="389467" y="242710"/>
            <a:ext cx="514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tx1">
                    <a:lumMod val="50000"/>
                  </a:schemeClr>
                </a:solidFill>
                <a:ea typeface="HY견고딕" panose="02030600000101010101" pitchFamily="18" charset="-127"/>
              </a:rPr>
              <a:t>훈련 데이터</a:t>
            </a:r>
            <a:endParaRPr lang="en-US" altLang="ko-KR" sz="4000" dirty="0">
              <a:solidFill>
                <a:schemeClr val="tx1">
                  <a:lumMod val="50000"/>
                </a:schemeClr>
              </a:solidFill>
              <a:ea typeface="HY견고딕" panose="02030600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79B128A-E18D-153E-5CD1-5ADF922CF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25" y="1910882"/>
            <a:ext cx="5403376" cy="3036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56AA26-A3AA-0C94-DF03-EF841A4D1B93}"/>
              </a:ext>
            </a:extLst>
          </p:cNvPr>
          <p:cNvSpPr txBox="1"/>
          <p:nvPr/>
        </p:nvSpPr>
        <p:spPr>
          <a:xfrm>
            <a:off x="713673" y="1387662"/>
            <a:ext cx="5132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CommonCrawl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9754FD-B1E0-0F58-3BA7-F82C78D63EBD}"/>
              </a:ext>
            </a:extLst>
          </p:cNvPr>
          <p:cNvSpPr txBox="1"/>
          <p:nvPr/>
        </p:nvSpPr>
        <p:spPr>
          <a:xfrm>
            <a:off x="713673" y="2755246"/>
            <a:ext cx="5132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C4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8FBE58-3FCC-1749-0FBC-C7EE45E42D5A}"/>
              </a:ext>
            </a:extLst>
          </p:cNvPr>
          <p:cNvSpPr txBox="1"/>
          <p:nvPr/>
        </p:nvSpPr>
        <p:spPr>
          <a:xfrm>
            <a:off x="713673" y="4862827"/>
            <a:ext cx="5132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Github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D300E-A2D9-65B7-C581-E32B7EC5117D}"/>
              </a:ext>
            </a:extLst>
          </p:cNvPr>
          <p:cNvSpPr txBox="1"/>
          <p:nvPr/>
        </p:nvSpPr>
        <p:spPr>
          <a:xfrm>
            <a:off x="1035443" y="2030497"/>
            <a:ext cx="531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+mn-ea"/>
              </a:rPr>
              <a:t>웹에서 수집된 대규모 텍스트 데이터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415E71-85DF-1D7B-762B-F4A316940E94}"/>
              </a:ext>
            </a:extLst>
          </p:cNvPr>
          <p:cNvSpPr txBox="1"/>
          <p:nvPr/>
        </p:nvSpPr>
        <p:spPr>
          <a:xfrm>
            <a:off x="1035443" y="3452448"/>
            <a:ext cx="5318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웹에서 수집된 방대한 텍스트 중에서 질이 좋은 텍스트만을 골라낸 데이터셋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3CF7E-7A7A-F41C-8F0C-78C724B732E4}"/>
              </a:ext>
            </a:extLst>
          </p:cNvPr>
          <p:cNvSpPr txBox="1"/>
          <p:nvPr/>
        </p:nvSpPr>
        <p:spPr>
          <a:xfrm>
            <a:off x="1035443" y="5474564"/>
            <a:ext cx="5318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+mn-ea"/>
              </a:rPr>
              <a:t>코드와 주석을 포함한 프로그래밍 언어 데이터 셋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760BC45-4AD7-6D1D-ECCF-1ACEF1AD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867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D50A1-FE3A-B85D-B6ED-864872C5D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B77E58-6115-7486-8119-5354DC0EA34D}"/>
              </a:ext>
            </a:extLst>
          </p:cNvPr>
          <p:cNvSpPr txBox="1"/>
          <p:nvPr/>
        </p:nvSpPr>
        <p:spPr>
          <a:xfrm>
            <a:off x="389467" y="242710"/>
            <a:ext cx="514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tx1">
                    <a:lumMod val="50000"/>
                  </a:schemeClr>
                </a:solidFill>
                <a:ea typeface="HY견고딕" panose="02030600000101010101" pitchFamily="18" charset="-127"/>
              </a:rPr>
              <a:t>훈련 데이터</a:t>
            </a:r>
            <a:endParaRPr lang="en-US" altLang="ko-KR" sz="4000" dirty="0">
              <a:solidFill>
                <a:schemeClr val="tx1">
                  <a:lumMod val="50000"/>
                </a:schemeClr>
              </a:solidFill>
              <a:ea typeface="HY견고딕" panose="02030600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B1C27E0-70F9-8A1F-6924-0112B0A31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25" y="1910882"/>
            <a:ext cx="5403376" cy="3036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72E223-AB5C-F1E1-A358-1D1C869354E3}"/>
              </a:ext>
            </a:extLst>
          </p:cNvPr>
          <p:cNvSpPr txBox="1"/>
          <p:nvPr/>
        </p:nvSpPr>
        <p:spPr>
          <a:xfrm>
            <a:off x="713673" y="1387662"/>
            <a:ext cx="5132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Wikipedia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F98CCB-3E86-A1DF-84BE-4D3B1E6A3188}"/>
              </a:ext>
            </a:extLst>
          </p:cNvPr>
          <p:cNvSpPr txBox="1"/>
          <p:nvPr/>
        </p:nvSpPr>
        <p:spPr>
          <a:xfrm>
            <a:off x="713673" y="2698688"/>
            <a:ext cx="5132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Books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EB94A7-0DDF-7A20-B6D6-20CAFD8C578F}"/>
              </a:ext>
            </a:extLst>
          </p:cNvPr>
          <p:cNvSpPr txBox="1"/>
          <p:nvPr/>
        </p:nvSpPr>
        <p:spPr>
          <a:xfrm>
            <a:off x="713673" y="3903777"/>
            <a:ext cx="5132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ArXiv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1E7E8-E29D-55CF-1A57-AFB11A74B84A}"/>
              </a:ext>
            </a:extLst>
          </p:cNvPr>
          <p:cNvSpPr txBox="1"/>
          <p:nvPr/>
        </p:nvSpPr>
        <p:spPr>
          <a:xfrm>
            <a:off x="713673" y="5445246"/>
            <a:ext cx="5132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StackExchange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7D7151-F917-A791-5B13-78B45A128C7C}"/>
              </a:ext>
            </a:extLst>
          </p:cNvPr>
          <p:cNvSpPr txBox="1"/>
          <p:nvPr/>
        </p:nvSpPr>
        <p:spPr>
          <a:xfrm>
            <a:off x="1035443" y="2030497"/>
            <a:ext cx="531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+mn-ea"/>
              </a:rPr>
              <a:t>백과사전적인 정보와 고품질 텍스트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81E42-EC9E-6B50-C6CA-C87F2A52F7C0}"/>
              </a:ext>
            </a:extLst>
          </p:cNvPr>
          <p:cNvSpPr txBox="1"/>
          <p:nvPr/>
        </p:nvSpPr>
        <p:spPr>
          <a:xfrm>
            <a:off x="1102939" y="3332010"/>
            <a:ext cx="531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+mn-ea"/>
              </a:rPr>
              <a:t>다양한 책들로 구성된 데이터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97AE1F-789E-FAC9-249C-BF8190D9D417}"/>
              </a:ext>
            </a:extLst>
          </p:cNvPr>
          <p:cNvSpPr txBox="1"/>
          <p:nvPr/>
        </p:nvSpPr>
        <p:spPr>
          <a:xfrm>
            <a:off x="1170436" y="4537099"/>
            <a:ext cx="5318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+mn-ea"/>
              </a:rPr>
              <a:t>다양한 과학 및 공학 분야의 연구 논문 데이터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2A0B82-8800-320C-0B07-D387E27D50DF}"/>
              </a:ext>
            </a:extLst>
          </p:cNvPr>
          <p:cNvSpPr txBox="1"/>
          <p:nvPr/>
        </p:nvSpPr>
        <p:spPr>
          <a:xfrm>
            <a:off x="1170436" y="6068080"/>
            <a:ext cx="531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+mn-ea"/>
              </a:rPr>
              <a:t>여러 주제에 대한 질의 응답 데이터</a:t>
            </a:r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BFFBBE49-E680-9A46-80AA-AD6254FE1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23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EDF94-8343-D654-F8D8-C351F7D0B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4C5D0F-1C3C-46A2-6E46-7F4970325030}"/>
              </a:ext>
            </a:extLst>
          </p:cNvPr>
          <p:cNvSpPr txBox="1"/>
          <p:nvPr/>
        </p:nvSpPr>
        <p:spPr>
          <a:xfrm>
            <a:off x="389467" y="242710"/>
            <a:ext cx="9482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Tokenizer – Byte Pair Encoding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B32FF5-2D82-92EC-3830-E4BB41FE220D}"/>
              </a:ext>
            </a:extLst>
          </p:cNvPr>
          <p:cNvSpPr txBox="1"/>
          <p:nvPr/>
        </p:nvSpPr>
        <p:spPr>
          <a:xfrm>
            <a:off x="906135" y="1355733"/>
            <a:ext cx="105577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+mn-ea"/>
              </a:rPr>
              <a:t>연속적으로 가장 많이 등장한 글자의 쌍을 찾아서 하나의 글자로 병합하는 방식</a:t>
            </a:r>
            <a:endParaRPr lang="en-US" altLang="ko-KR" sz="3200" dirty="0"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E8A046-E57B-1D07-DFB8-5324AD7E4C1A}"/>
              </a:ext>
            </a:extLst>
          </p:cNvPr>
          <p:cNvSpPr txBox="1"/>
          <p:nvPr/>
        </p:nvSpPr>
        <p:spPr>
          <a:xfrm>
            <a:off x="1435869" y="4240382"/>
            <a:ext cx="983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low: </a:t>
            </a:r>
            <a:r>
              <a:rPr lang="en-US" altLang="ko-KR" sz="2800" dirty="0">
                <a:solidFill>
                  <a:srgbClr val="0066E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lower: </a:t>
            </a:r>
            <a:r>
              <a:rPr lang="en-US" altLang="ko-KR" sz="2800" dirty="0">
                <a:solidFill>
                  <a:srgbClr val="0066E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newest: </a:t>
            </a:r>
            <a:r>
              <a:rPr lang="en-US" altLang="ko-KR" sz="2800" dirty="0">
                <a:solidFill>
                  <a:srgbClr val="0066E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widest: </a:t>
            </a:r>
            <a:r>
              <a:rPr lang="en-US" altLang="ko-KR" sz="2800" dirty="0">
                <a:solidFill>
                  <a:srgbClr val="0066E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7FCA75-5AA2-9EDA-4C93-4FC756D082DF}"/>
              </a:ext>
            </a:extLst>
          </p:cNvPr>
          <p:cNvSpPr txBox="1"/>
          <p:nvPr/>
        </p:nvSpPr>
        <p:spPr>
          <a:xfrm>
            <a:off x="1435869" y="3429000"/>
            <a:ext cx="9836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자주 등장하는 단어</a:t>
            </a:r>
            <a:r>
              <a:rPr lang="en-US" altLang="ko-KR" sz="32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32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등장 횟수</a:t>
            </a:r>
            <a:r>
              <a:rPr lang="en-US" altLang="ko-KR" sz="32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10</a:t>
            </a:r>
            <a:r>
              <a:rPr lang="ko-KR" altLang="en-US" sz="32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번 정렬 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3675DEE-0C69-5630-3759-BAFAA4DC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95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E238-BE03-0794-86F4-D84026E26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9E16B0-12FD-FAAE-EE73-6051FDD533C7}"/>
              </a:ext>
            </a:extLst>
          </p:cNvPr>
          <p:cNvSpPr txBox="1"/>
          <p:nvPr/>
        </p:nvSpPr>
        <p:spPr>
          <a:xfrm>
            <a:off x="389467" y="242710"/>
            <a:ext cx="9482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Tokenizer – Byte Pair Encoding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622E9B-3135-D450-0EBD-2B9262F74571}"/>
              </a:ext>
            </a:extLst>
          </p:cNvPr>
          <p:cNvSpPr txBox="1"/>
          <p:nvPr/>
        </p:nvSpPr>
        <p:spPr>
          <a:xfrm>
            <a:off x="1177636" y="2849869"/>
            <a:ext cx="983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l o w: </a:t>
            </a:r>
            <a:r>
              <a:rPr lang="en-US" altLang="ko-KR" sz="2800" dirty="0">
                <a:solidFill>
                  <a:srgbClr val="0066E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l o w e r: </a:t>
            </a:r>
            <a:r>
              <a:rPr lang="en-US" altLang="ko-KR" sz="2800" dirty="0">
                <a:solidFill>
                  <a:srgbClr val="0066E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n e w e s t: </a:t>
            </a:r>
            <a:r>
              <a:rPr lang="en-US" altLang="ko-KR" sz="2800" dirty="0">
                <a:solidFill>
                  <a:srgbClr val="0066E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w </a:t>
            </a:r>
            <a:r>
              <a:rPr lang="en-US" altLang="ko-KR" sz="28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i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 d e s t: </a:t>
            </a:r>
            <a:r>
              <a:rPr lang="en-US" altLang="ko-KR" sz="2800" dirty="0">
                <a:solidFill>
                  <a:srgbClr val="0066E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D7DD53-0A5D-EEBE-1641-9F1AA8B31E1B}"/>
              </a:ext>
            </a:extLst>
          </p:cNvPr>
          <p:cNvSpPr txBox="1"/>
          <p:nvPr/>
        </p:nvSpPr>
        <p:spPr>
          <a:xfrm>
            <a:off x="1177636" y="2114903"/>
            <a:ext cx="983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Dictionary 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1C8912-759A-5812-D75D-756ED62B3F77}"/>
              </a:ext>
            </a:extLst>
          </p:cNvPr>
          <p:cNvSpPr txBox="1"/>
          <p:nvPr/>
        </p:nvSpPr>
        <p:spPr>
          <a:xfrm>
            <a:off x="1177635" y="3985680"/>
            <a:ext cx="983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latin typeface="HY견고딕" panose="02030600000101010101" pitchFamily="18" charset="-127"/>
                <a:ea typeface="HY견고딕" panose="02030600000101010101" pitchFamily="18" charset="-127"/>
              </a:rPr>
              <a:t>Vocabulary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4F5A1C-297E-3B08-E00E-C86495698881}"/>
              </a:ext>
            </a:extLst>
          </p:cNvPr>
          <p:cNvSpPr txBox="1"/>
          <p:nvPr/>
        </p:nvSpPr>
        <p:spPr>
          <a:xfrm>
            <a:off x="1177635" y="4659826"/>
            <a:ext cx="983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2800" b="0" i="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l, o, w, e, r, n, s, t, i, d</a:t>
            </a:r>
            <a:endParaRPr lang="en-US" altLang="ko-KR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8C325-8385-29D2-5276-68B4962DCCB1}"/>
              </a:ext>
            </a:extLst>
          </p:cNvPr>
          <p:cNvSpPr txBox="1"/>
          <p:nvPr/>
        </p:nvSpPr>
        <p:spPr>
          <a:xfrm>
            <a:off x="389467" y="1147836"/>
            <a:ext cx="983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초기 상태 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CDA24E8-6368-A782-BD17-7295A115D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A999-1674-437B-BA51-541BBC51C4D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986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1996</TotalTime>
  <Words>843</Words>
  <Application>Microsoft Office PowerPoint</Application>
  <PresentationFormat>와이드스크린</PresentationFormat>
  <Paragraphs>155</Paragraphs>
  <Slides>25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2" baseType="lpstr">
      <vt:lpstr>HY견고딕</vt:lpstr>
      <vt:lpstr>맑은 고딕</vt:lpstr>
      <vt:lpstr>Arial</vt:lpstr>
      <vt:lpstr>Calibri</vt:lpstr>
      <vt:lpstr>Calibri Light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성진 홍</dc:creator>
  <cp:lastModifiedBy>성진 홍</cp:lastModifiedBy>
  <cp:revision>6</cp:revision>
  <dcterms:created xsi:type="dcterms:W3CDTF">2024-11-06T08:25:36Z</dcterms:created>
  <dcterms:modified xsi:type="dcterms:W3CDTF">2024-11-12T02:22:27Z</dcterms:modified>
</cp:coreProperties>
</file>