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3"/>
    <p:sldId id="257" r:id="rId4"/>
    <p:sldId id="258" r:id="rId5"/>
    <p:sldId id="275" r:id="rId6"/>
    <p:sldId id="277" r:id="rId7"/>
    <p:sldId id="274" r:id="rId8"/>
    <p:sldId id="279" r:id="rId9"/>
    <p:sldId id="278" r:id="rId10"/>
    <p:sldId id="276" r:id="rId11"/>
    <p:sldId id="273" r:id="rId12"/>
    <p:sldId id="280" r:id="rId13"/>
    <p:sldId id="281" r:id="rId14"/>
    <p:sldId id="282" r:id="rId15"/>
    <p:sldId id="285" r:id="rId16"/>
    <p:sldId id="286" r:id="rId17"/>
    <p:sldId id="283" r:id="rId18"/>
    <p:sldId id="287" r:id="rId19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9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Music Transformer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/>
          <a:p>
            <a:r>
              <a:rPr lang="ko-KR"/>
              <a:t>양린위</a:t>
            </a:r>
            <a:endParaRPr lang="ko-KR"/>
          </a:p>
          <a:p>
            <a:r>
              <a:rPr lang="en-US"/>
              <a:t>2024.07.16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_H1m08OigWywLKEpCVQIeP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3100" y="2463800"/>
            <a:ext cx="5257800" cy="19304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_ehellqCYJ-EUN6tAa1p3N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0630" y="2487295"/>
            <a:ext cx="3737610" cy="3378835"/>
          </a:xfrm>
          <a:prstGeom prst="rect">
            <a:avLst/>
          </a:prstGeom>
        </p:spPr>
      </p:pic>
      <p:pic>
        <p:nvPicPr>
          <p:cNvPr id="3" name="图片 2" descr="1_fHmngKfii3_yWhcPYmPgF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40" y="495300"/>
            <a:ext cx="5609590" cy="1177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22040" y="6009640"/>
            <a:ext cx="1494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Skewing</a:t>
            </a:r>
            <a:endParaRPr lang="zh-CN" altLang="en-US" sz="1200"/>
          </a:p>
        </p:txBody>
      </p:sp>
      <p:sp>
        <p:nvSpPr>
          <p:cNvPr id="5" name="文本框 4"/>
          <p:cNvSpPr txBox="1"/>
          <p:nvPr/>
        </p:nvSpPr>
        <p:spPr>
          <a:xfrm>
            <a:off x="2799080" y="1673225"/>
            <a:ext cx="35471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서울-부산은 500km, 부산-서울은 -500km</a:t>
            </a:r>
            <a:endParaRPr lang="zh-CN" altLang="en-US" sz="12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_-mq0_QdAYmBXLMaKu3Fdb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4595" y="1853565"/>
            <a:ext cx="1654175" cy="671830"/>
          </a:xfrm>
          <a:prstGeom prst="rect">
            <a:avLst/>
          </a:prstGeom>
        </p:spPr>
      </p:pic>
      <p:pic>
        <p:nvPicPr>
          <p:cNvPr id="3" name="图片 2" descr="17210914468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20" y="3663315"/>
            <a:ext cx="3971925" cy="6477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727075" y="916305"/>
                <a:ext cx="7399655" cy="85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600"/>
                  <a:t>프로세스 동안 모델은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i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zh-CN" altLang="en-US" sz="1600"/>
                  <a:t>에 있는 쿼리와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j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zh-CN" altLang="en-US" sz="1600"/>
                  <a:t>에 있는 Key의 상대 거리 r=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60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zh-CN" altLang="en-US" sz="1600"/>
                  <a:t>에 대한 임베딩 표현을 포함하는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E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r</m:t>
                        </m:r>
                      </m:sup>
                    </m:sSup>
                  </m:oMath>
                </a14:m>
                <a:r>
                  <a:rPr lang="zh-CN" altLang="en-US" sz="1600"/>
                  <a:t>을 임베딩하는 상대 위치를 얻는 방법을 학</a:t>
                </a:r>
                <a:r>
                  <a:rPr lang="zh-CN" altLang="en-US" sz="1600">
                    <a:latin typeface="SimSun" panose="02010600030101010101" pitchFamily="2" charset="-122"/>
                    <a:ea typeface="SimSun" panose="02010600030101010101" pitchFamily="2" charset="-122"/>
                  </a:rPr>
                  <a:t>습</a:t>
                </a:r>
                <a:r>
                  <a:rPr lang="ko-KR" altLang="zh-CN" sz="1600">
                    <a:latin typeface="SimSun" panose="02010600030101010101" pitchFamily="2" charset="-122"/>
                    <a:ea typeface="SimSun" panose="02010600030101010101" pitchFamily="2" charset="-122"/>
                  </a:rPr>
                  <a:t>한</a:t>
                </a:r>
                <a:r>
                  <a:rPr lang="zh-CN" altLang="en-US" sz="1600">
                    <a:latin typeface="SimSun" panose="02010600030101010101" pitchFamily="2" charset="-122"/>
                    <a:ea typeface="SimSun" panose="02010600030101010101" pitchFamily="2" charset="-122"/>
                  </a:rPr>
                  <a:t>다</a:t>
                </a:r>
                <a:r>
                  <a:rPr lang="zh-CN" altLang="en-US" sz="1600"/>
                  <a:t>. 이후에 상대 위치 임베딩은 Query와 함께 작동하여 상대 위치 오프셋을 </a:t>
                </a:r>
                <a:r>
                  <a:rPr lang="zh-CN" altLang="en-US" sz="1600">
                    <a:latin typeface="SimSun" panose="02010600030101010101" pitchFamily="2" charset="-122"/>
                    <a:ea typeface="SimSun" panose="02010600030101010101" pitchFamily="2" charset="-122"/>
                  </a:rPr>
                  <a:t>얻</a:t>
                </a:r>
                <a:r>
                  <a:rPr lang="ko-KR" altLang="zh-CN" sz="1600">
                    <a:latin typeface="SimSun" panose="02010600030101010101" pitchFamily="2" charset="-122"/>
                    <a:ea typeface="SimSun" panose="02010600030101010101" pitchFamily="2" charset="-122"/>
                  </a:rPr>
                  <a:t>는</a:t>
                </a:r>
                <a:r>
                  <a:rPr lang="zh-CN" altLang="en-US" sz="1600">
                    <a:latin typeface="SimSun" panose="02010600030101010101" pitchFamily="2" charset="-122"/>
                    <a:ea typeface="SimSun" panose="02010600030101010101" pitchFamily="2" charset="-122"/>
                  </a:rPr>
                  <a:t>다</a:t>
                </a:r>
                <a:r>
                  <a:rPr lang="zh-CN" altLang="en-US" sz="1600"/>
                  <a:t>.</a:t>
                </a:r>
                <a:endParaRPr lang="zh-CN" altLang="en-US" sz="160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75" y="916305"/>
                <a:ext cx="7399655" cy="8578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727075" y="2837815"/>
            <a:ext cx="73996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여기서 R은 모든 쿼리와 키의 상대 거리 임베딩을 포함하는 중간 텐서</a:t>
            </a:r>
            <a:r>
              <a:rPr lang="ko-KR" altLang="zh-CN" sz="1600">
                <a:latin typeface="SimSun" panose="02010600030101010101" pitchFamily="2" charset="-122"/>
                <a:ea typeface="SimSun" panose="02010600030101010101" pitchFamily="2" charset="-122"/>
              </a:rPr>
              <a:t>이</a:t>
            </a:r>
            <a:r>
              <a:rPr lang="zh-CN" altLang="en-US" sz="1600"/>
              <a:t>다.</a:t>
            </a:r>
            <a:endParaRPr lang="zh-CN" altLang="en-US" sz="1600"/>
          </a:p>
          <a:p>
            <a:r>
              <a:rPr lang="zh-CN" altLang="en-US" sz="1600"/>
              <a:t>상대적 주의 함수는 다음과 같이 표현</a:t>
            </a:r>
            <a:r>
              <a:rPr lang="ko-KR" altLang="zh-CN" sz="1600">
                <a:latin typeface="SimSun" panose="02010600030101010101" pitchFamily="2" charset="-122"/>
                <a:ea typeface="SimSun" panose="02010600030101010101" pitchFamily="2" charset="-122"/>
              </a:rPr>
              <a:t>된</a:t>
            </a:r>
            <a:r>
              <a:rPr lang="zh-CN" altLang="en-US" sz="1600"/>
              <a:t>다.</a:t>
            </a:r>
            <a:endParaRPr lang="zh-CN" altLang="en-US"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7210922703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1819275"/>
            <a:ext cx="5905500" cy="23812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88465" y="1178560"/>
            <a:ext cx="54343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ko-KR" sz="1200"/>
              <a:t>dataset:JSB Chorale 바흐 네 부분 합창 악보 데이터, 16분 음표로 이산화 가능.</a:t>
            </a:r>
            <a:endParaRPr lang="en-US" altLang="ko-KR" sz="1200"/>
          </a:p>
        </p:txBody>
      </p:sp>
      <p:sp>
        <p:nvSpPr>
          <p:cNvPr id="4" name="文本框 3"/>
          <p:cNvSpPr txBox="1"/>
          <p:nvPr/>
        </p:nvSpPr>
        <p:spPr>
          <a:xfrm>
            <a:off x="1871980" y="4481195"/>
            <a:ext cx="55302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Validation NLL은 머신 러닝에서 모델 성능을 평가하는 지표입니다. 이는 모델이 검증 데이터셋에서 예측 결과와 실제 결과가 얼마나 일치하는지를 나타냅니다. NLL 값이 낮을수록 모델의 예측이 정확하고 성능이 우수함을 의미합니다.</a:t>
            </a:r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17210922979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9420" y="2095500"/>
            <a:ext cx="5724525" cy="20383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09420" y="1362710"/>
            <a:ext cx="58445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dataset:</a:t>
            </a:r>
            <a:r>
              <a:rPr lang="zh-CN" altLang="en-US" sz="1400"/>
              <a:t>Piano-e-Competition 인간 연주 데이터셋, 시간 해상도 10밀리초.</a:t>
            </a:r>
            <a:endParaRPr lang="zh-CN" altLang="en-US" sz="1400"/>
          </a:p>
        </p:txBody>
      </p:sp>
      <p:sp>
        <p:nvSpPr>
          <p:cNvPr id="5" name="文本框 4"/>
          <p:cNvSpPr txBox="1"/>
          <p:nvPr/>
        </p:nvSpPr>
        <p:spPr>
          <a:xfrm>
            <a:off x="1793240" y="4454525"/>
            <a:ext cx="57664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Validation NLL은 머신 러닝에서 모델 성능을 평가하는 지표입니다. 이는 모델이 검증 데이터셋에서 예측 결과와 실제 결과가 얼마나 일치하는지를 나타냅니다. NLL 값이 낮을수록 모델의 예측이 정확하고 성능이 우수함을 의미합니다.</a:t>
            </a:r>
            <a:endParaRPr lang="zh-CN" altLang="en-US" sz="12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7210922057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2785" y="2241550"/>
            <a:ext cx="5410200" cy="1781175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840740" y="1606550"/>
                <a:ext cx="7294880" cy="2132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b="1">
                    <a:latin typeface="SimSun" panose="02010600030101010101" pitchFamily="2" charset="-122"/>
                    <a:ea typeface="SimSun" panose="02010600030101010101" pitchFamily="2" charset="-122"/>
                    <a:cs typeface="SimSun" panose="02010600030101010101" pitchFamily="2" charset="-122"/>
                  </a:rPr>
                  <a:t>음악 </a:t>
                </a:r>
                <a:r>
                  <a:rPr lang="ko-KR" altLang="en-US" b="1">
                    <a:latin typeface="SimSun" panose="02010600030101010101" pitchFamily="2" charset="-122"/>
                    <a:ea typeface="SimSun" panose="02010600030101010101" pitchFamily="2" charset="-122"/>
                    <a:cs typeface="SimSun" panose="02010600030101010101" pitchFamily="2" charset="-122"/>
                  </a:rPr>
                  <a:t>생성</a:t>
                </a:r>
                <a:r>
                  <a:rPr lang="en-US" altLang="ko-KR" b="1">
                    <a:latin typeface="SimSun" panose="02010600030101010101" pitchFamily="2" charset="-122"/>
                    <a:ea typeface="SimSun" panose="02010600030101010101" pitchFamily="2" charset="-122"/>
                    <a:cs typeface="SimSun" panose="02010600030101010101" pitchFamily="2" charset="-122"/>
                  </a:rPr>
                  <a:t> </a:t>
                </a:r>
                <a:r>
                  <a:rPr lang="zh-CN" altLang="en-US" b="1">
                    <a:latin typeface="SimSun" panose="02010600030101010101" pitchFamily="2" charset="-122"/>
                    <a:ea typeface="SimSun" panose="02010600030101010101" pitchFamily="2" charset="-122"/>
                    <a:cs typeface="SimSun" panose="02010600030101010101" pitchFamily="2" charset="-122"/>
                    <a:sym typeface="+mn-ea"/>
                  </a:rPr>
                  <a:t>측면</a:t>
                </a:r>
                <a:endParaRPr lang="zh-CN" altLang="en-US" b="1">
                  <a:latin typeface="SimSun" panose="02010600030101010101" pitchFamily="2" charset="-122"/>
                  <a:ea typeface="SimSun" panose="02010600030101010101" pitchFamily="2" charset="-122"/>
                  <a:cs typeface="SimSun" panose="02010600030101010101" pitchFamily="2" charset="-122"/>
                </a:endParaRPr>
              </a:p>
              <a:p>
                <a:pPr marL="342900" indent="-342900">
                  <a:buFont typeface="Wingdings" panose="05000000000000000000" charset="0"/>
                  <a:buAutoNum type="arabicPeriod"/>
                </a:pPr>
                <a:r>
                  <a:rPr lang="zh-CN" altLang="en-US" sz="1600">
                    <a:latin typeface="SimSun" panose="02010600030101010101" pitchFamily="2" charset="-122"/>
                    <a:ea typeface="SimSun" panose="02010600030101010101" pitchFamily="2" charset="-122"/>
                    <a:cs typeface="SimSun" panose="02010600030101010101" pitchFamily="2" charset="-122"/>
                  </a:rPr>
                  <a:t>Transformer를 적용하여 음악을 생성하는데 성공한 첫 번째 사례입니다.</a:t>
                </a:r>
                <a:endParaRPr lang="zh-CN" altLang="en-US" sz="1600">
                  <a:latin typeface="SimSun" panose="02010600030101010101" pitchFamily="2" charset="-122"/>
                  <a:ea typeface="SimSun" panose="02010600030101010101" pitchFamily="2" charset="-122"/>
                  <a:cs typeface="SimSun" panose="02010600030101010101" pitchFamily="2" charset="-122"/>
                </a:endParaRPr>
              </a:p>
              <a:p>
                <a:pPr marL="342900" indent="-342900">
                  <a:buFont typeface="Wingdings" panose="05000000000000000000" charset="0"/>
                  <a:buAutoNum type="arabicPeriod"/>
                </a:pPr>
                <a:r>
                  <a:rPr lang="zh-CN" altLang="en-US" sz="1600">
                    <a:latin typeface="SimSun" panose="02010600030101010101" pitchFamily="2" charset="-122"/>
                    <a:ea typeface="SimSun" panose="02010600030101010101" pitchFamily="2" charset="-122"/>
                    <a:cs typeface="SimSun" panose="02010600030101010101" pitchFamily="2" charset="-122"/>
                  </a:rPr>
                  <a:t>음악 생성 시간 척도는 60초에 이릅니다.</a:t>
                </a:r>
                <a:endParaRPr lang="zh-CN" altLang="en-US" sz="1600">
                  <a:latin typeface="SimSun" panose="02010600030101010101" pitchFamily="2" charset="-122"/>
                  <a:ea typeface="SimSun" panose="02010600030101010101" pitchFamily="2" charset="-122"/>
                  <a:cs typeface="SimSun" panose="02010600030101010101" pitchFamily="2" charset="-122"/>
                </a:endParaRPr>
              </a:p>
              <a:p>
                <a:pPr marL="342900" indent="-342900">
                  <a:buFont typeface="Wingdings" panose="05000000000000000000" charset="0"/>
                  <a:buAutoNum type="arabicPeriod"/>
                </a:pPr>
                <a:r>
                  <a:rPr lang="zh-CN" altLang="en-US" sz="1600">
                    <a:latin typeface="SimSun" panose="02010600030101010101" pitchFamily="2" charset="-122"/>
                    <a:ea typeface="SimSun" panose="02010600030101010101" pitchFamily="2" charset="-122"/>
                    <a:cs typeface="SimSun" panose="02010600030101010101" pitchFamily="2" charset="-122"/>
                  </a:rPr>
                  <a:t>개선된 메커니즘을 기반으로 생성된 결과는 기본 Transformer보다 구조적으로 더 일관됩니다.</a:t>
                </a:r>
                <a:endParaRPr lang="zh-CN" altLang="en-US" sz="1600">
                  <a:latin typeface="SimSun" panose="02010600030101010101" pitchFamily="2" charset="-122"/>
                  <a:ea typeface="SimSun" panose="02010600030101010101" pitchFamily="2" charset="-122"/>
                  <a:cs typeface="SimSun" panose="02010600030101010101" pitchFamily="2" charset="-122"/>
                </a:endParaRPr>
              </a:p>
              <a:p>
                <a:r>
                  <a:rPr lang="zh-CN" altLang="en-US" b="1">
                    <a:latin typeface="SimSun" panose="02010600030101010101" pitchFamily="2" charset="-122"/>
                    <a:ea typeface="SimSun" panose="02010600030101010101" pitchFamily="2" charset="-122"/>
                    <a:cs typeface="SimSun" panose="02010600030101010101" pitchFamily="2" charset="-122"/>
                  </a:rPr>
                  <a:t>알고리즘 측면</a:t>
                </a:r>
                <a:endParaRPr lang="zh-CN" altLang="en-US" b="1">
                  <a:latin typeface="SimSun" panose="02010600030101010101" pitchFamily="2" charset="-122"/>
                  <a:ea typeface="SimSun" panose="02010600030101010101" pitchFamily="2" charset="-122"/>
                  <a:cs typeface="SimSun" panose="02010600030101010101" pitchFamily="2" charset="-122"/>
                </a:endParaRPr>
              </a:p>
              <a:p>
                <a:r>
                  <a:rPr lang="zh-CN" altLang="en-US" sz="1600">
                    <a:latin typeface="SimSun" panose="02010600030101010101" pitchFamily="2" charset="-122"/>
                    <a:ea typeface="SimSun" panose="02010600030101010101" pitchFamily="2" charset="-122"/>
                    <a:cs typeface="SimSun" panose="02010600030101010101" pitchFamily="2" charset="-122"/>
                  </a:rPr>
                  <a:t>상대 self-attention 메커니즘의 메모리 요구 사항을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charset="0"/>
                            <a:ea typeface="SimSun" panose="02010600030101010101" pitchFamily="2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SimSun" panose="02010600030101010101" pitchFamily="2" charset="-122"/>
                            <a:cs typeface="Cambria Math" panose="02040503050406030204" charset="0"/>
                          </a:rPr>
                          <m:t>L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charset="0"/>
                            <a:ea typeface="SimSun" panose="02010600030101010101" pitchFamily="2" charset="-122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1600">
                    <a:latin typeface="SimSun" panose="02010600030101010101" pitchFamily="2" charset="-122"/>
                    <a:ea typeface="SimSun" panose="02010600030101010101" pitchFamily="2" charset="-122"/>
                    <a:cs typeface="SimSun" panose="02010600030101010101" pitchFamily="2" charset="-122"/>
                  </a:rPr>
                  <a:t>D)에서 O(LD)로 줄입니다.</a:t>
                </a:r>
                <a:endParaRPr lang="zh-CN" altLang="en-US" sz="1600">
                  <a:latin typeface="SimSun" panose="02010600030101010101" pitchFamily="2" charset="-122"/>
                  <a:ea typeface="SimSun" panose="02010600030101010101" pitchFamily="2" charset="-122"/>
                  <a:cs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40" y="1606550"/>
                <a:ext cx="7294880" cy="213233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53745" y="1187450"/>
            <a:ext cx="71443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S</a:t>
            </a:r>
            <a:r>
              <a:rPr lang="zh-CN" altLang="en-US"/>
              <a:t>oundstream+</a:t>
            </a:r>
            <a:r>
              <a:rPr lang="en-US" altLang="zh-CN"/>
              <a:t>T</a:t>
            </a:r>
            <a:r>
              <a:rPr lang="zh-CN" altLang="en-US"/>
              <a:t>ransformer(fc-attention) 모델의 사운드스트림 부분에 있는 인코더-디코더를 기반으로 생성 작업을 더 잘 처리하기 위해 gpt와 마찬가지로 디코더 부분만 사용할 계획입니다.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최근 openai가 개발한 </a:t>
            </a:r>
            <a:r>
              <a:rPr lang="en-US" altLang="zh-CN"/>
              <a:t>Diffusion</a:t>
            </a:r>
            <a:r>
              <a:rPr lang="zh-CN" altLang="en-US"/>
              <a:t>+</a:t>
            </a:r>
            <a:r>
              <a:rPr lang="en-US" altLang="zh-CN">
                <a:sym typeface="+mn-ea"/>
              </a:rPr>
              <a:t>T</a:t>
            </a:r>
            <a:r>
              <a:rPr lang="zh-CN" altLang="en-US">
                <a:sym typeface="+mn-ea"/>
              </a:rPr>
              <a:t>ransformer</a:t>
            </a:r>
            <a:r>
              <a:rPr lang="zh-CN" altLang="en-US"/>
              <a:t>를 기반으로 한 </a:t>
            </a:r>
            <a:r>
              <a:rPr lang="en-US" altLang="zh-CN"/>
              <a:t>sora</a:t>
            </a:r>
            <a:r>
              <a:rPr lang="zh-CN" altLang="en-US"/>
              <a:t> 모델은 영상 생성 분야에서 큰 성공을 거두었지만, 대부분의 생성 음악 모델에는 적용되지 않았기 때문에 음악 생성 분야에서 </a:t>
            </a:r>
            <a:r>
              <a:rPr lang="en-US" altLang="zh-CN">
                <a:sym typeface="+mn-ea"/>
              </a:rPr>
              <a:t>Diffusion</a:t>
            </a:r>
            <a:r>
              <a:rPr lang="zh-CN" altLang="en-US">
                <a:sym typeface="+mn-ea"/>
              </a:rPr>
              <a:t>+</a:t>
            </a:r>
            <a:r>
              <a:rPr lang="en-US" altLang="zh-CN">
                <a:sym typeface="+mn-ea"/>
              </a:rPr>
              <a:t>T</a:t>
            </a:r>
            <a:r>
              <a:rPr lang="zh-CN" altLang="en-US">
                <a:sym typeface="+mn-ea"/>
              </a:rPr>
              <a:t>ransformer</a:t>
            </a:r>
            <a:r>
              <a:rPr lang="zh-CN" altLang="en-US"/>
              <a:t>를 적용해 보고 싶습니다.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목차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35"/>
            <a:ext cx="5932170" cy="3644265"/>
          </a:xfrm>
        </p:spPr>
        <p:txBody>
          <a:bodyPr>
            <a:normAutofit lnSpcReduction="20000"/>
          </a:bodyPr>
          <a:lstStyle/>
          <a:p/>
          <a:p>
            <a:r>
              <a:rPr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1. 소개</a:t>
            </a:r>
            <a:endParaRPr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r>
              <a:rPr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2. </a:t>
            </a:r>
            <a:r>
              <a:rPr lang="zh-CN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실험</a:t>
            </a:r>
            <a:endParaRPr lang="zh-CN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r>
              <a:rPr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3. </a:t>
            </a:r>
            <a:r>
              <a:rPr lang="ko-KR" altLang="zh-CN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결론</a:t>
            </a:r>
            <a:endParaRPr lang="zh-CN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r>
              <a:rPr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4. 후속 작업</a:t>
            </a:r>
            <a:endParaRPr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endParaRPr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_nrbw0Z8aB2FG61FSvRw2S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1535" y="1593850"/>
            <a:ext cx="7440930" cy="37109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51535" y="418465"/>
            <a:ext cx="2708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Music transformer란?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_sM2p3MoCEYgPhkNh4KjWR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3195" y="1991995"/>
            <a:ext cx="6276975" cy="856615"/>
          </a:xfrm>
          <a:prstGeom prst="rect">
            <a:avLst/>
          </a:prstGeom>
        </p:spPr>
      </p:pic>
      <p:pic>
        <p:nvPicPr>
          <p:cNvPr id="3" name="图片 2" descr="1_ZvOw7--miRrDmhCuRQAiy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50" y="3570605"/>
            <a:ext cx="6565900" cy="800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41395" y="3025140"/>
            <a:ext cx="20618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/>
              <a:t>Transformer</a:t>
            </a:r>
            <a:endParaRPr lang="en-US" altLang="zh-CN" sz="1200"/>
          </a:p>
        </p:txBody>
      </p:sp>
      <p:sp>
        <p:nvSpPr>
          <p:cNvPr id="5" name="文本框 4"/>
          <p:cNvSpPr txBox="1"/>
          <p:nvPr/>
        </p:nvSpPr>
        <p:spPr>
          <a:xfrm>
            <a:off x="3056890" y="4568190"/>
            <a:ext cx="30314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/>
              <a:t>Music Transformer</a:t>
            </a:r>
            <a:endParaRPr lang="en-US" altLang="zh-CN" sz="12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_-mq0_QdAYmBXLMaKu3Fdb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0155" y="3429000"/>
            <a:ext cx="1689100" cy="774700"/>
          </a:xfrm>
          <a:prstGeom prst="rect">
            <a:avLst/>
          </a:prstGeom>
        </p:spPr>
      </p:pic>
      <p:pic>
        <p:nvPicPr>
          <p:cNvPr id="3" name="图片 2" descr="1_5L22R1rMWyawAn0bR2zeFQ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205" y="1344295"/>
            <a:ext cx="3175000" cy="9906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39340" y="2576195"/>
            <a:ext cx="4699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cs typeface="+mn-lt"/>
              </a:rPr>
              <a:t>S(rel) 상대정보값을 가지고 있</a:t>
            </a:r>
            <a:r>
              <a:rPr lang="ko-KR" altLang="zh-CN" sz="1200">
                <a:latin typeface="SimSun" panose="02010600030101010101" pitchFamily="2" charset="-122"/>
                <a:ea typeface="SimSun" panose="02010600030101010101" pitchFamily="2" charset="-122"/>
                <a:cs typeface="+mn-lt"/>
              </a:rPr>
              <a:t>다</a:t>
            </a:r>
            <a:r>
              <a:rPr lang="en-US" altLang="ko-KR" sz="1200">
                <a:cs typeface="+mn-lt"/>
              </a:rPr>
              <a:t>.</a:t>
            </a:r>
            <a:endParaRPr lang="en-US" altLang="ko-KR" sz="1200">
              <a:cs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14805" y="4297680"/>
            <a:ext cx="62972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Q = 쿼리벡터, R = relative position 정보값을 가지고 있는 벡터</a:t>
            </a:r>
            <a:endParaRPr lang="zh-CN" altLang="en-US" sz="12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_9nbebeoFN6IKCYUXElbKB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9950" y="1397000"/>
            <a:ext cx="7404100" cy="4064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1_wZwxeuO3zTFMfR6ebV6kl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94360"/>
            <a:ext cx="9144000" cy="566928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_pt8Nac3LKeVd7O3sF7wxw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6350" y="400050"/>
            <a:ext cx="6591300" cy="60579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_MtK0MZPJdAtc2IOi0eQZD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325" y="2406650"/>
            <a:ext cx="8515350" cy="2831465"/>
          </a:xfrm>
          <a:prstGeom prst="rect">
            <a:avLst/>
          </a:prstGeom>
        </p:spPr>
      </p:pic>
      <p:pic>
        <p:nvPicPr>
          <p:cNvPr id="3" name="图片 2" descr="1_-mq0_QdAYmBXLMaKu3Fdb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450" y="568960"/>
            <a:ext cx="1689100" cy="7747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39215" y="1457960"/>
            <a:ext cx="6464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/>
              <a:t>Q는 (L, d)의 2차원이므로 실 연산시에는, Q를 (L, 1, d)로 reshape해주어서 R과 곱해주면 된다.</a:t>
            </a:r>
            <a:endParaRPr lang="zh-CN" altLang="en-US" sz="1200"/>
          </a:p>
          <a:p>
            <a:pPr algn="l"/>
            <a:r>
              <a:rPr lang="zh-CN" altLang="en-US" sz="1200"/>
              <a:t>그러면 S의 크기는 (L, 1, d) * (L, d, l) =&gt; (L, 1, L) =&gt; reshape =&gt; (L, L)</a:t>
            </a:r>
            <a:endParaRPr lang="zh-CN" altLang="en-US" sz="1200"/>
          </a:p>
        </p:txBody>
      </p:sp>
      <p:sp>
        <p:nvSpPr>
          <p:cNvPr id="5" name="文本框 4"/>
          <p:cNvSpPr txBox="1"/>
          <p:nvPr/>
        </p:nvSpPr>
        <p:spPr>
          <a:xfrm>
            <a:off x="2465705" y="5564505"/>
            <a:ext cx="39922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결국 (L,L)의 크기가 되어버린 S벡터</a:t>
            </a:r>
            <a:endParaRPr lang="zh-CN" altLang="en-US" sz="12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TNmZGM0YmE3NTA1ZjYzYzM4ZDgzNjBiMWZjMThkM2Y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1434</Words>
  <Application>WPS 演示</Application>
  <PresentationFormat>On-screen Show (4:3)</PresentationFormat>
  <Paragraphs>90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8" baseType="lpstr">
      <vt:lpstr>Arial</vt:lpstr>
      <vt:lpstr>SimSun</vt:lpstr>
      <vt:lpstr>Wingdings</vt:lpstr>
      <vt:lpstr>Arial</vt:lpstr>
      <vt:lpstr>Calibri</vt:lpstr>
      <vt:lpstr>맑은 고딕</vt:lpstr>
      <vt:lpstr>Microsoft YaHei</vt:lpstr>
      <vt:lpstr>Arial Unicode MS</vt:lpstr>
      <vt:lpstr>바탕체</vt:lpstr>
      <vt:lpstr>HY신명조</vt:lpstr>
      <vt:lpstr>Kozuka Gothic Pr6N R</vt:lpstr>
      <vt:lpstr>Kozuka Gothic Pro H</vt:lpstr>
      <vt:lpstr>Kozuka Mincho Pro B</vt:lpstr>
      <vt:lpstr>Kozuka Mincho Pro R</vt:lpstr>
      <vt:lpstr>Microsoft JhengHei</vt:lpstr>
      <vt:lpstr>Microsoft YaHei UI</vt:lpstr>
      <vt:lpstr>MingLiU_HKSCS-ExtB</vt:lpstr>
      <vt:lpstr>NSimSun</vt:lpstr>
      <vt:lpstr>Wingdings</vt:lpstr>
      <vt:lpstr>Cambria Math</vt:lpstr>
      <vt:lpstr>Office Theme</vt:lpstr>
      <vt:lpstr>Music Transformer </vt:lpstr>
      <vt:lpstr>目录</vt:lpstr>
      <vt:lpstr>简介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cocoon</cp:lastModifiedBy>
  <cp:revision>22</cp:revision>
  <dcterms:created xsi:type="dcterms:W3CDTF">2013-01-27T09:14:00Z</dcterms:created>
  <dcterms:modified xsi:type="dcterms:W3CDTF">2024-07-16T04:10:51Z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8A79C23BA4DD44509ABE2DE0C3AFC4BF_13</vt:lpwstr>
  </property>
  <property fmtid="{D5CDD505-2E9C-101B-9397-08002B2CF9AE}" pid="3" name="KSOProductBuildVer">
    <vt:lpwstr>2052-12.1.0.17147</vt:lpwstr>
  </property>
</Properties>
</file>