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8" r:id="rId4"/>
    <p:sldId id="267" r:id="rId5"/>
    <p:sldId id="286" r:id="rId6"/>
    <p:sldId id="285" r:id="rId7"/>
    <p:sldId id="275" r:id="rId8"/>
    <p:sldId id="276" r:id="rId9"/>
    <p:sldId id="277" r:id="rId10"/>
    <p:sldId id="278" r:id="rId11"/>
    <p:sldId id="274" r:id="rId12"/>
    <p:sldId id="279" r:id="rId13"/>
    <p:sldId id="280" r:id="rId14"/>
    <p:sldId id="281" r:id="rId15"/>
    <p:sldId id="282" r:id="rId16"/>
    <p:sldId id="283" r:id="rId17"/>
    <p:sldId id="284" r:id="rId18"/>
    <p:sldId id="259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724718976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714375"/>
            <a:ext cx="8229600" cy="542925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More on training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350135" y="2240915"/>
            <a:ext cx="7491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/>
              <a:t>Each stage is modelled autoregressively as a sequence-to-sequence task using decoder-only Tranformers</a:t>
            </a:r>
            <a:endParaRPr lang="en-US" altLang="zh-CN" sz="24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Inference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016635" y="2124710"/>
                <a:ext cx="5834380" cy="439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zh-CN" sz="2800"/>
                  <a:t>Provide text prompt</a:t>
                </a:r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zh-CN" sz="2800"/>
                  <a:t>Extract MuLan text tokens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zh-CN" sz="2800"/>
                  <a:t>Predict semantic tokens conditioned on MuLan text tokens</a:t>
                </a:r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zh-CN" sz="2800"/>
                  <a:t>Predict acoustic tokens conditioned on MuLan text tokens and semantic tokens</a:t>
                </a:r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zh-CN" sz="2800"/>
                  <a:t>Reconstruct audio passing the acoustic tokens to the SoundStream decoder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35" y="2124710"/>
                <a:ext cx="5834380" cy="439991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[L~7HF[H75{VUT}SLIGTA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2633980"/>
            <a:ext cx="4552950" cy="280987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Why acoustic and semantic stages?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16635" y="2124710"/>
            <a:ext cx="88004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Acoustic model captures fine-grained acoustic details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Semantic model improves long-term music structure+adherence to text descriptions</a:t>
            </a:r>
            <a:endParaRPr lang="en-US" altLang="zh-CN" sz="28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Clever tricks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16635" y="2124710"/>
            <a:ext cx="88004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SoundStream made it possible to generate tokens instead of waveforms -&gt; lower dimensionality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MuLan made it possible to use audio dataset without text descriptions</a:t>
            </a:r>
            <a:endParaRPr lang="en-US" altLang="zh-CN" sz="28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Experiments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16635" y="2124710"/>
            <a:ext cx="88004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Training data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/>
          </a:p>
          <a:p>
            <a:pPr marL="342900" indent="-342900">
              <a:buFont typeface="+mj-lt"/>
              <a:buAutoNum type="alphaLcPeriod"/>
            </a:pPr>
            <a:r>
              <a:rPr lang="en-US" altLang="zh-CN" sz="2800">
                <a:sym typeface="+mn-ea"/>
              </a:rPr>
              <a:t>Evaluation</a:t>
            </a:r>
            <a:endParaRPr lang="en-US" altLang="zh-CN" sz="2800"/>
          </a:p>
          <a:p>
            <a:pPr indent="0">
              <a:buFont typeface="+mj-lt"/>
              <a:buNone/>
            </a:pP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1607820" y="2687320"/>
            <a:ext cx="53016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+mj-lt"/>
              <a:buAutoNum type="alphaLcPeriod"/>
            </a:pPr>
            <a:r>
              <a:rPr lang="zh-CN" altLang="en-US"/>
              <a:t>Pretrained and frozen MuLan model</a:t>
            </a:r>
            <a:endParaRPr lang="zh-CN" altLang="en-US"/>
          </a:p>
          <a:p>
            <a:pPr marL="342900" indent="-342900">
              <a:buFont typeface="+mj-lt"/>
              <a:buAutoNum type="alphaLcPeriod"/>
            </a:pPr>
            <a:r>
              <a:rPr lang="zh-CN" altLang="en-US"/>
              <a:t>SoundStream and w2v-BERT trained on the Free Music</a:t>
            </a:r>
            <a:r>
              <a:rPr lang="en-US" altLang="zh-CN"/>
              <a:t> Archive dataset</a:t>
            </a:r>
            <a:endParaRPr lang="en-US" altLang="zh-CN"/>
          </a:p>
          <a:p>
            <a:pPr marL="342900" indent="-342900">
              <a:buFont typeface="+mj-lt"/>
              <a:buAutoNum type="alphaLcPeriod"/>
            </a:pPr>
            <a:r>
              <a:rPr lang="en-US" altLang="zh-CN"/>
              <a:t>Autoregressive models trained on 280k hours of music at 24 kHz</a:t>
            </a:r>
            <a:endParaRPr lang="en-US" altLang="zh-CN"/>
          </a:p>
          <a:p>
            <a:pPr marL="342900" indent="-342900">
              <a:buFont typeface="+mj-lt"/>
              <a:buAutoNum type="alphaLcPeriod"/>
            </a:pPr>
            <a:r>
              <a:rPr lang="en-US" altLang="zh-CN"/>
              <a:t>Trained with 30- and 10-second audio clips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72920" y="5332730"/>
            <a:ext cx="58915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+mj-lt"/>
              <a:buAutoNum type="alphaLcPeriod"/>
            </a:pPr>
            <a:r>
              <a:rPr lang="zh-CN" altLang="en-US"/>
              <a:t>Quantitative and expert-based evaluations</a:t>
            </a:r>
            <a:endParaRPr lang="zh-CN" altLang="en-US"/>
          </a:p>
          <a:p>
            <a:pPr marL="342900" indent="-342900">
              <a:buFont typeface="+mj-lt"/>
              <a:buAutoNum type="alphaLcPeriod"/>
            </a:pPr>
            <a:r>
              <a:rPr lang="zh-CN" altLang="en-US"/>
              <a:t>New dataset (MusicCaps)-&gt; 5.5k music clips from AudioSet</a:t>
            </a:r>
            <a:r>
              <a:rPr lang="en-US" altLang="zh-CN"/>
              <a:t> with text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Results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16635" y="2124710"/>
            <a:ext cx="88004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MusicLM outperforms Riffusion and Mubert AI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Better audio-fidelity</a:t>
            </a:r>
            <a:endParaRPr lang="en-US" altLang="zh-CN" sz="2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</a:rPr>
              <a:t>Better adherence to text input</a:t>
            </a:r>
            <a:endParaRPr lang="en-US" altLang="zh-CN" sz="2800">
              <a:solidFill>
                <a:schemeClr val="tx1"/>
              </a:solidFill>
            </a:endParaRPr>
          </a:p>
        </p:txBody>
      </p:sp>
      <p:pic>
        <p:nvPicPr>
          <p:cNvPr id="5" name="图片 4" descr="GBSW490`NO_A2@BY[IWC3W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4915" y="3865245"/>
            <a:ext cx="7183120" cy="219138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Limitations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16635" y="2124710"/>
            <a:ext cx="88004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Long-term structure isn't convincing -&gt; not evaluated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Audio fidelity is OK but not ready for production 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Minimal creative control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A tool for TikTokers not for high-end creators and musicians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91635" y="2144395"/>
            <a:ext cx="38093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/>
              <a:t>THANKS!</a:t>
            </a:r>
            <a:endParaRPr lang="en-US" altLang="zh-CN"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Text-to-image generation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17247191697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990090"/>
            <a:ext cx="10848975" cy="336232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Text-to-music generation(TTM)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 descr="1724719461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2456180"/>
            <a:ext cx="10589260" cy="280797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architecure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17247247343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1758315"/>
            <a:ext cx="10206355" cy="441388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components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17247244514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1762760"/>
            <a:ext cx="8411845" cy="425069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SoundStream(Zeghidour et al., 2022)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16635" y="2124710"/>
            <a:ext cx="88004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Neural audio codec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Compress audio at lower bit rate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Maintain high reconstruction quality(24 kHz)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Residual Vector Quantization(RVQ)</a:t>
            </a:r>
            <a:endParaRPr lang="en-US" altLang="zh-CN" sz="28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w2v-BERT(Chung </a:t>
            </a:r>
            <a:r>
              <a:rPr lang="en-US" altLang="zh-CN">
                <a:sym typeface="+mn-ea"/>
              </a:rPr>
              <a:t>et al., 2021)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16635" y="2124710"/>
            <a:ext cx="88004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BERT for audio(originally trained on speech)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Take care of semantic information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Model long-term structure</a:t>
            </a:r>
            <a:endParaRPr lang="en-US" altLang="zh-CN" sz="28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MuLan(Huang </a:t>
            </a:r>
            <a:r>
              <a:rPr lang="en-US" altLang="zh-CN">
                <a:sym typeface="+mn-ea"/>
              </a:rPr>
              <a:t>et al., 2022)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16635" y="2124710"/>
            <a:ext cx="58343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Music-text joint embedding -&gt; link music to free-form description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Two embedding towers (audio + text)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Text-embedding network is BERT pre-trained on text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Audio-embedding network is ResNet-50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Trained on pairs of music clips and their corresponding text annotation</a:t>
            </a:r>
            <a:endParaRPr lang="en-US" altLang="zh-CN" sz="2800"/>
          </a:p>
        </p:txBody>
      </p:sp>
      <p:pic>
        <p:nvPicPr>
          <p:cNvPr id="5" name="图片 4" descr="%{T5V1BIUUPZVH2($](G9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015" y="3195320"/>
            <a:ext cx="5037455" cy="311277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Training steps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822960" y="1466850"/>
            <a:ext cx="1071943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016635" y="2124710"/>
                <a:ext cx="7802245" cy="3969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zh-CN" sz="2800"/>
                  <a:t>Extract tokens from input</a:t>
                </a:r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zh-CN" sz="2800"/>
                  <a:t>Predict semantic tokens conditioned on MuLan audio tokens: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800"/>
                  <a:t>-&gt;</a:t>
                </a:r>
                <a:r>
                  <a:rPr lang="en-US" altLang="zh-CN" sz="2800" i="1"/>
                  <a:t>S</a:t>
                </a:r>
                <a:endParaRPr lang="en-US" altLang="zh-CN" sz="280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zh-CN" sz="2800"/>
                  <a:t> </a:t>
                </a:r>
                <a:r>
                  <a:rPr lang="en-US" altLang="zh-CN" sz="2800">
                    <a:sym typeface="+mn-ea"/>
                  </a:rPr>
                  <a:t>Predict acoustic tokens conditioned on MuLan audio tokens and semantic tokens:(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800">
                    <a:sym typeface="+mn-ea"/>
                  </a:rPr>
                  <a:t>,</a:t>
                </a:r>
                <a:r>
                  <a:rPr lang="en-US" altLang="zh-CN" sz="2800" i="1">
                    <a:sym typeface="+mn-ea"/>
                  </a:rPr>
                  <a:t>S</a:t>
                </a:r>
                <a:r>
                  <a:rPr lang="en-US" altLang="zh-CN" sz="2800">
                    <a:sym typeface="+mn-ea"/>
                  </a:rPr>
                  <a:t>)-&gt;</a:t>
                </a:r>
                <a:r>
                  <a:rPr lang="en-US" altLang="zh-CN" sz="2800" i="1">
                    <a:sym typeface="+mn-ea"/>
                  </a:rPr>
                  <a:t>A</a:t>
                </a:r>
                <a:endParaRPr lang="en-US" altLang="zh-CN" sz="2800"/>
              </a:p>
              <a:p>
                <a:pPr indent="0">
                  <a:buFont typeface="Arial" panose="020B0604020202020204" pitchFamily="34" charset="0"/>
                  <a:buNone/>
                </a:pPr>
                <a:r>
                  <a:rPr lang="en-US" altLang="zh-CN" sz="2800"/>
                  <a:t>        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35" y="2124710"/>
                <a:ext cx="7802245" cy="39693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666240" y="2686685"/>
                <a:ext cx="4913630" cy="101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+mj-lt"/>
                  <a:buAutoNum type="alphaLcPeriod"/>
                </a:pPr>
                <a:r>
                  <a:rPr lang="en-US" altLang="zh-CN" sz="2000"/>
                  <a:t>acousitc tokens (</a:t>
                </a:r>
                <a:r>
                  <a:rPr lang="en-US" altLang="zh-CN" sz="2000" i="1"/>
                  <a:t>A</a:t>
                </a:r>
                <a:r>
                  <a:rPr lang="en-US" altLang="zh-CN" sz="2000"/>
                  <a:t>) with SoundStream</a:t>
                </a:r>
                <a:endParaRPr lang="en-US" altLang="zh-CN" sz="200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altLang="zh-CN" sz="2000"/>
                  <a:t>semantic tokens(</a:t>
                </a:r>
                <a:r>
                  <a:rPr lang="en-US" altLang="zh-CN" sz="2000" i="1"/>
                  <a:t>S</a:t>
                </a:r>
                <a:r>
                  <a:rPr lang="en-US" altLang="zh-CN" sz="2000"/>
                  <a:t>) with w2v-BERT</a:t>
                </a:r>
                <a:endParaRPr lang="en-US" altLang="zh-CN" sz="200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altLang="zh-CN" sz="2000"/>
                  <a:t>audio tokens(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/>
                  <a:t>) with MuLan</a:t>
                </a:r>
                <a:endParaRPr lang="en-US" altLang="zh-CN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40" y="2686685"/>
                <a:ext cx="4913630" cy="1014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NmZGQ2ZTFjZTlmYTY5ZGM1OTg2MzdhZjYyNTE4OD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2352</Words>
  <Application>WPS 演示</Application>
  <PresentationFormat>宽屏</PresentationFormat>
  <Paragraphs>134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Calibri</vt:lpstr>
      <vt:lpstr>微软雅黑</vt:lpstr>
      <vt:lpstr>Cambria Math</vt:lpstr>
      <vt:lpstr>WPS</vt:lpstr>
      <vt:lpstr>PowerPoint 演示文稿</vt:lpstr>
      <vt:lpstr>PowerPoint 演示文稿</vt:lpstr>
      <vt:lpstr>Text-to-image generation</vt:lpstr>
      <vt:lpstr>Text-to-music generation(TTM)</vt:lpstr>
      <vt:lpstr>Text-to-image generation</vt:lpstr>
      <vt:lpstr>Text-to-image generation</vt:lpstr>
      <vt:lpstr>SoundStream(Zeghidour et al., 2022)</vt:lpstr>
      <vt:lpstr>w2v-BERT(Chung et al., 2021)</vt:lpstr>
      <vt:lpstr>SoundStream(Zeghidour et al., 2022)</vt:lpstr>
      <vt:lpstr>Text-to-image generation</vt:lpstr>
      <vt:lpstr>MuLan(Huang et al., 2022)</vt:lpstr>
      <vt:lpstr>w2v-BERT(Chung et al., 2021)</vt:lpstr>
      <vt:lpstr>Why acoustic and semantic stages?</vt:lpstr>
      <vt:lpstr>Clever tricks</vt:lpstr>
      <vt:lpstr>Clever tricks</vt:lpstr>
      <vt:lpstr>Clever tricks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cocoon</cp:lastModifiedBy>
  <cp:revision>10</cp:revision>
  <dcterms:created xsi:type="dcterms:W3CDTF">2023-08-09T12:44:00Z</dcterms:created>
  <dcterms:modified xsi:type="dcterms:W3CDTF">2024-08-27T04:40:39Z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2052-12.1.0.17150</vt:lpwstr>
  </property>
</Properties>
</file>