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E87"/>
    <a:srgbClr val="90BECC"/>
    <a:srgbClr val="96D7F4"/>
    <a:srgbClr val="96F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6"/>
    <p:restoredTop sz="94660"/>
  </p:normalViewPr>
  <p:slideViewPr>
    <p:cSldViewPr snapToGrid="0">
      <p:cViewPr varScale="1">
        <p:scale>
          <a:sx n="154" d="100"/>
          <a:sy n="154" d="100"/>
        </p:scale>
        <p:origin x="156" y="24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노기섭" userId="ae9b08ef-567f-4a8b-b31c-0939526a8c0b" providerId="ADAL" clId="{70B77406-39D5-4674-9CFB-FE38475BF15E}"/>
    <pc:docChg chg="custSel modSld">
      <pc:chgData name="노기섭" userId="ae9b08ef-567f-4a8b-b31c-0939526a8c0b" providerId="ADAL" clId="{70B77406-39D5-4674-9CFB-FE38475BF15E}" dt="2022-07-19T01:28:32.999" v="0" actId="478"/>
      <pc:docMkLst>
        <pc:docMk/>
      </pc:docMkLst>
      <pc:sldChg chg="delSp mod">
        <pc:chgData name="노기섭" userId="ae9b08ef-567f-4a8b-b31c-0939526a8c0b" providerId="ADAL" clId="{70B77406-39D5-4674-9CFB-FE38475BF15E}" dt="2022-07-19T01:28:32.999" v="0" actId="478"/>
        <pc:sldMkLst>
          <pc:docMk/>
          <pc:sldMk cId="0" sldId="256"/>
        </pc:sldMkLst>
        <pc:spChg chg="del">
          <ac:chgData name="노기섭" userId="ae9b08ef-567f-4a8b-b31c-0939526a8c0b" providerId="ADAL" clId="{70B77406-39D5-4674-9CFB-FE38475BF15E}" dt="2022-07-19T01:28:32.999" v="0" actId="478"/>
          <ac:spMkLst>
            <pc:docMk/>
            <pc:sldMk cId="0" sldId="256"/>
            <ac:spMk id="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/>
            </a:pPr>
            <a:fld id="{D8D7A7C4-C82A-4D21-9AB0-F0C5A1D3EF09}" type="datetime1">
              <a:rPr lang="ko-KR" altLang="en-US"/>
              <a:pPr lvl="0">
                <a:defRPr lang="ko-KR"/>
              </a:pPr>
              <a:t>2022-07-19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/>
            </a:pPr>
            <a:fld id="{F450E784-2449-4FFD-AA69-3F5CFAA75BCB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/>
            </a:pPr>
            <a:fld id="{39EA0F73-65F6-421C-95D9-D2EB454C1C74}" type="datetime1">
              <a:rPr lang="ko-KR" altLang="en-US"/>
              <a:pPr lvl="0">
                <a:defRPr lang="ko-KR"/>
              </a:pPr>
              <a:t>2022-07-19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/>
            </a:pPr>
            <a:r>
              <a:rPr lang="ko-KR" altLang="en-US"/>
              <a:t>마스터 텍스트 스타일을 편집하려면 클릭</a:t>
            </a:r>
          </a:p>
          <a:p>
            <a:pPr lvl="1">
              <a:defRPr lang="ko-KR"/>
            </a:pPr>
            <a:r>
              <a:rPr lang="ko-KR" altLang="en-US"/>
              <a:t>두 번째 수준</a:t>
            </a:r>
          </a:p>
          <a:p>
            <a:pPr lvl="2">
              <a:defRPr lang="ko-KR"/>
            </a:pPr>
            <a:r>
              <a:rPr lang="ko-KR" altLang="en-US"/>
              <a:t>세 번째 수준</a:t>
            </a:r>
          </a:p>
          <a:p>
            <a:pPr lvl="3">
              <a:defRPr lang="ko-KR"/>
            </a:pPr>
            <a:r>
              <a:rPr lang="ko-KR" altLang="en-US"/>
              <a:t>네 번째 수준</a:t>
            </a:r>
          </a:p>
          <a:p>
            <a:pPr lvl="4">
              <a:defRPr lang="ko-KR"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/>
            </a:pPr>
            <a:fld id="{E0A416CD-B6B2-4750-8F62-070443A0E960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6B0CC90-19E8-4A8D-8E35-F19E8F71E614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파노라마 그림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A33A76D-4D5B-4364-9072-376CE08843E3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캡션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BD71D75-DCB3-4D7D-A812-BD6E7D07E65B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인용문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087E6843-FF59-4673-8A2D-51433F4DBFF8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명함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E2D2B66-EF6C-4CA4-85E2-0B9BB5F63884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열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25CCEE-EE4A-466F-9128-EE03DBBBD815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열 3개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646267D-1D1B-4759-9ACB-997095637CF4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8D42841-1613-40F9-B118-E22FE7E9AFB1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3934432-AA0E-4B8E-BBF0-7C1DA26EEB4D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6740BC-6818-412E-BEBD-60A995EC2FE2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EF70EBC-D042-44AB-8453-54A74CB1D8BD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FDDB831-58E5-488E-BF5C-FE4C852FE010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D2765DE-03D8-4EDA-9089-43BC3CFF7FFA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3E9D563-C81D-4FF8-8015-8B9313D2DA2C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E75931EA-9991-412C-B39C-C430648F1F45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780B6C9-9C45-4CE2-A3E5-94BAE6A70E86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37597FA-28F0-46E9-87F8-766EB31EA277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슬레이트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anchor="t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lvl="0">
              <a:defRPr/>
            </a:pPr>
            <a:fld id="{58EAF064-7A44-47E9-9E14-0373CF4C6E38}" type="datetime1">
              <a:rPr lang="ko-KR" altLang="en-US"/>
              <a:pPr lvl="0">
                <a:defRPr/>
              </a:pPr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lvl="0">
              <a:defRPr/>
            </a:pPr>
            <a:fld id="{60E92AE6-32FC-48FD-8DBE-A5C42B00FC0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ransition/>
  <p:hf hdr="0" ftr="0" dt="0"/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20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"/>
        <a:defRPr sz="18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16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"/>
        <a:defRPr sz="14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14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14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14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14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/>
        <a:buChar char=""/>
        <a:defRPr sz="1400" kern="1200">
          <a:ln w="9525"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73931" y="592932"/>
            <a:ext cx="10244138" cy="5672137"/>
          </a:xfrm>
          <a:prstGeom prst="rect">
            <a:avLst/>
          </a:prstGeom>
          <a:noFill/>
          <a:ln w="69850" cap="sq">
            <a:solidFill>
              <a:schemeClr val="tx1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50859" y="814028"/>
            <a:ext cx="8290281" cy="204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/>
            </a:pPr>
            <a:r>
              <a:rPr lang="en-US" altLang="ko-KR" sz="6200">
                <a:solidFill>
                  <a:schemeClr val="tx1"/>
                </a:solidFill>
                <a:latin typeface="검은고딕 블랙"/>
                <a:ea typeface="검은고딕 블랙"/>
              </a:rPr>
              <a:t>Unity</a:t>
            </a:r>
            <a:r>
              <a:rPr lang="ko-KR" altLang="en-US" sz="6200">
                <a:solidFill>
                  <a:schemeClr val="tx1"/>
                </a:solidFill>
                <a:latin typeface="검은고딕 블랙"/>
                <a:ea typeface="검은고딕 블랙"/>
              </a:rPr>
              <a:t> </a:t>
            </a:r>
            <a:r>
              <a:rPr lang="en-US" altLang="ko-KR" sz="6200">
                <a:solidFill>
                  <a:schemeClr val="tx1"/>
                </a:solidFill>
                <a:latin typeface="검은고딕 블랙"/>
                <a:ea typeface="검은고딕 블랙"/>
              </a:rPr>
              <a:t>2D</a:t>
            </a:r>
            <a:r>
              <a:rPr lang="ko-KR" altLang="en-US" sz="6200">
                <a:solidFill>
                  <a:schemeClr val="tx1"/>
                </a:solidFill>
                <a:latin typeface="검은고딕 블랙"/>
                <a:ea typeface="검은고딕 블랙"/>
              </a:rPr>
              <a:t> 플랫폼 게임</a:t>
            </a:r>
          </a:p>
          <a:p>
            <a:pPr algn="ctr">
              <a:lnSpc>
                <a:spcPct val="120000"/>
              </a:lnSpc>
              <a:defRPr lang="ko-KR"/>
            </a:pPr>
            <a:r>
              <a:rPr lang="en-US" altLang="ko-KR" sz="5500">
                <a:ln w="9525">
                  <a:solidFill>
                    <a:srgbClr val="FFFF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NEXT</a:t>
            </a:r>
            <a:r>
              <a:rPr lang="en-US" altLang="ko-KR" sz="5500">
                <a:solidFill>
                  <a:schemeClr val="tx1"/>
                </a:solidFill>
                <a:latin typeface="G마켓 산스 TTF Bold"/>
                <a:ea typeface="G마켓 산스 TTF Bold"/>
              </a:rPr>
              <a:t> </a:t>
            </a:r>
            <a:r>
              <a:rPr lang="en-US" altLang="ko-KR" sz="5500">
                <a:ln w="9525">
                  <a:solidFill>
                    <a:srgbClr val="FF0000"/>
                  </a:solidFill>
                </a:ln>
                <a:solidFill>
                  <a:srgbClr val="D03D45"/>
                </a:solidFill>
                <a:latin typeface="G마켓 산스 TTF Bold"/>
                <a:ea typeface="G마켓 산스 TTF Bold"/>
              </a:rPr>
              <a:t>FLAG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3013" y="2762567"/>
            <a:ext cx="4982986" cy="66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/>
            </a:pPr>
            <a:r>
              <a:rPr lang="en-US" altLang="ko-KR" sz="2100">
                <a:ea typeface="G마켓 산스 TTF Bold"/>
              </a:rPr>
              <a:t>Team. </a:t>
            </a:r>
            <a:r>
              <a:rPr lang="en-US" altLang="ko-KR" sz="2400" b="1">
                <a:ea typeface="G마켓 산스 TTF Bold"/>
              </a:rPr>
              <a:t>ECG</a:t>
            </a:r>
          </a:p>
          <a:p>
            <a:pPr>
              <a:spcBef>
                <a:spcPts val="0"/>
              </a:spcBef>
              <a:spcAft>
                <a:spcPts val="0"/>
              </a:spcAft>
              <a:defRPr lang="ko-KR"/>
            </a:pPr>
            <a:r>
              <a:rPr lang="en-US" altLang="ko-KR" sz="1400">
                <a:solidFill>
                  <a:srgbClr val="808080"/>
                </a:solidFill>
              </a:rPr>
              <a:t>(</a:t>
            </a:r>
            <a:r>
              <a:rPr lang="EN-US" sz="1400" b="0" i="0" u="none" spc="-20">
                <a:solidFill>
                  <a:srgbClr val="808080"/>
                </a:solidFill>
              </a:rPr>
              <a:t>Enjoy Collaboration Game)</a:t>
            </a:r>
            <a:endParaRPr lang="en-US" altLang="ko-KR" sz="1400">
              <a:solidFill>
                <a:srgbClr val="808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9986" y="6375518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Box 8"/>
          <p:cNvSpPr txBox="1"/>
          <p:nvPr/>
        </p:nvSpPr>
        <p:spPr>
          <a:xfrm>
            <a:off x="1061630" y="320188"/>
            <a:ext cx="38138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BFBFBF"/>
              </a:buClr>
              <a:buNone/>
              <a:defRPr lang="ko-KR"/>
            </a:pPr>
            <a:r>
              <a:rPr lang="ko-KR" altLang="en-US" sz="4000" spc="-100" dirty="0">
                <a:solidFill>
                  <a:srgbClr val="BFBFB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</a:rPr>
              <a:t>향후 업데이트 계획</a:t>
            </a:r>
            <a:endParaRPr lang="ko-KR" altLang="en-US" sz="4000" b="0" spc="-100" dirty="0">
              <a:solidFill>
                <a:srgbClr val="BFBFBF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검은고딕 블랙"/>
              <a:ea typeface="검은고딕 블랙"/>
            </a:endParaRPr>
          </a:p>
        </p:txBody>
      </p:sp>
      <p:sp>
        <p:nvSpPr>
          <p:cNvPr id="977" name="TextBox 976"/>
          <p:cNvSpPr txBox="1"/>
          <p:nvPr/>
        </p:nvSpPr>
        <p:spPr>
          <a:xfrm>
            <a:off x="5939986" y="637551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0E605A8-47DD-9788-F1C7-15B11079FB30}"/>
              </a:ext>
            </a:extLst>
          </p:cNvPr>
          <p:cNvSpPr/>
          <p:nvPr/>
        </p:nvSpPr>
        <p:spPr>
          <a:xfrm>
            <a:off x="1061631" y="1470675"/>
            <a:ext cx="10197358" cy="141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C0FB63-FFCA-A2C5-BDD5-A4AD0E565CF7}"/>
              </a:ext>
            </a:extLst>
          </p:cNvPr>
          <p:cNvSpPr/>
          <p:nvPr/>
        </p:nvSpPr>
        <p:spPr>
          <a:xfrm>
            <a:off x="1069539" y="3164625"/>
            <a:ext cx="10197358" cy="141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34FC08F-FDD3-58D5-26F9-197331392CE3}"/>
              </a:ext>
            </a:extLst>
          </p:cNvPr>
          <p:cNvSpPr/>
          <p:nvPr/>
        </p:nvSpPr>
        <p:spPr>
          <a:xfrm>
            <a:off x="1077446" y="4858575"/>
            <a:ext cx="10197358" cy="141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53E723-CB10-D770-2F3A-E262A45C4842}"/>
              </a:ext>
            </a:extLst>
          </p:cNvPr>
          <p:cNvSpPr/>
          <p:nvPr/>
        </p:nvSpPr>
        <p:spPr>
          <a:xfrm>
            <a:off x="1061630" y="1470675"/>
            <a:ext cx="956547" cy="1417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9C88097-1343-E356-5B01-E9CBCFFF74A0}"/>
              </a:ext>
            </a:extLst>
          </p:cNvPr>
          <p:cNvSpPr/>
          <p:nvPr/>
        </p:nvSpPr>
        <p:spPr>
          <a:xfrm>
            <a:off x="1061630" y="3164625"/>
            <a:ext cx="956547" cy="1417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C17FEC4-028E-624D-EF8F-082F64E20C53}"/>
              </a:ext>
            </a:extLst>
          </p:cNvPr>
          <p:cNvSpPr/>
          <p:nvPr/>
        </p:nvSpPr>
        <p:spPr>
          <a:xfrm>
            <a:off x="1061630" y="4858575"/>
            <a:ext cx="956547" cy="1417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3F791-13E3-7AD8-8C1D-E4F19BB62CF2}"/>
              </a:ext>
            </a:extLst>
          </p:cNvPr>
          <p:cNvSpPr txBox="1"/>
          <p:nvPr/>
        </p:nvSpPr>
        <p:spPr>
          <a:xfrm>
            <a:off x="1253491" y="1806158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1.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C32FD-F4FD-AAE1-EBED-7B9A0D19A999}"/>
              </a:ext>
            </a:extLst>
          </p:cNvPr>
          <p:cNvSpPr txBox="1"/>
          <p:nvPr/>
        </p:nvSpPr>
        <p:spPr>
          <a:xfrm>
            <a:off x="1253491" y="3509143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2.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43662-C006-1D2D-2FAE-5918260EA853}"/>
              </a:ext>
            </a:extLst>
          </p:cNvPr>
          <p:cNvSpPr txBox="1"/>
          <p:nvPr/>
        </p:nvSpPr>
        <p:spPr>
          <a:xfrm>
            <a:off x="1253491" y="5201968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3.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81CC9-50E4-93A2-D22A-8DD2CD56903A}"/>
              </a:ext>
            </a:extLst>
          </p:cNvPr>
          <p:cNvSpPr txBox="1"/>
          <p:nvPr/>
        </p:nvSpPr>
        <p:spPr>
          <a:xfrm>
            <a:off x="2143859" y="1779776"/>
            <a:ext cx="88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이번 프로젝트는 최대한 게임 입문자를 위한 간단한 스테이지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흔히 튜토리얼이라 부르는 형식의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스테이지로 구성했습니다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앞으로의 계획은 좀 더 난이도 있는 스테이지를 구현할 계획입니다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현재 챕터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에서 챕터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2, 3 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으로 늘릴 계획입니다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6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3AB93-1DCA-17B6-4436-5AE946CE794B}"/>
              </a:ext>
            </a:extLst>
          </p:cNvPr>
          <p:cNvSpPr txBox="1"/>
          <p:nvPr/>
        </p:nvSpPr>
        <p:spPr>
          <a:xfrm>
            <a:off x="2143860" y="3469201"/>
            <a:ext cx="880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챕터가 늘어나고 스테이지가 늘어날수록 다양한 오브젝트를 추가할 계획입니다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대표적으로 몬스터 오브젝트 중에 지금 계획 중에 있는 것은 원거리 </a:t>
            </a: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포탑형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몬스터를 추가 예정입니다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또한 특정 블록 위에 올라가면 빠른 속도로 플레이어를 덮치는 오브젝트를 구상 중입니다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8E35B-0C1F-7BC3-D243-77B3AAB6C6B7}"/>
              </a:ext>
            </a:extLst>
          </p:cNvPr>
          <p:cNvSpPr txBox="1"/>
          <p:nvPr/>
        </p:nvSpPr>
        <p:spPr>
          <a:xfrm>
            <a:off x="2143860" y="5158626"/>
            <a:ext cx="8807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마지막으로 스테이지의 함정 </a:t>
            </a:r>
            <a:r>
              <a:rPr lang="ko-KR" altLang="en-US" sz="16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기믹을</a:t>
            </a:r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위해 함정 오브젝트를 구현할 계획입니다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간략하게 말하자면 이동용  오브젝트를  획득  시 바닥이 갑자기 사라지는 오브젝트와 방식</a:t>
            </a:r>
            <a:endParaRPr lang="en-US" altLang="ko-KR" sz="16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ko-KR" altLang="en-U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그리고 코인 오브젝트를  획득 시 몬스터 오브젝트가 출현하도록 계획 중에 있습니다</a:t>
            </a:r>
            <a:r>
              <a:rPr lang="en-US" altLang="ko-KR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3222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Box 8"/>
          <p:cNvSpPr txBox="1"/>
          <p:nvPr/>
        </p:nvSpPr>
        <p:spPr>
          <a:xfrm>
            <a:off x="1061630" y="320188"/>
            <a:ext cx="19992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BFBFBF"/>
              </a:buClr>
              <a:buNone/>
              <a:defRPr lang="ko-KR"/>
            </a:pPr>
            <a:r>
              <a:rPr lang="ko-KR" altLang="en-US" sz="4000" spc="-100" dirty="0">
                <a:solidFill>
                  <a:srgbClr val="BFBFB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</a:rPr>
              <a:t>향후 계획</a:t>
            </a:r>
            <a:endParaRPr lang="ko-KR" altLang="en-US" sz="4000" b="0" spc="-100" dirty="0">
              <a:solidFill>
                <a:srgbClr val="BFBFBF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검은고딕 블랙"/>
              <a:ea typeface="검은고딕 블랙"/>
            </a:endParaRPr>
          </a:p>
        </p:txBody>
      </p:sp>
      <p:sp>
        <p:nvSpPr>
          <p:cNvPr id="977" name="TextBox 976"/>
          <p:cNvSpPr txBox="1"/>
          <p:nvPr/>
        </p:nvSpPr>
        <p:spPr>
          <a:xfrm>
            <a:off x="5939986" y="637551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44CA7F9-48E0-A2C8-C1F3-6779CDCFF9ED}"/>
              </a:ext>
            </a:extLst>
          </p:cNvPr>
          <p:cNvSpPr/>
          <p:nvPr/>
        </p:nvSpPr>
        <p:spPr>
          <a:xfrm>
            <a:off x="1100102" y="2190974"/>
            <a:ext cx="2041451" cy="350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47A0EFD-93B3-A203-F697-60AB00B2C074}"/>
              </a:ext>
            </a:extLst>
          </p:cNvPr>
          <p:cNvSpPr/>
          <p:nvPr/>
        </p:nvSpPr>
        <p:spPr>
          <a:xfrm>
            <a:off x="1100102" y="2190972"/>
            <a:ext cx="2041451" cy="604280"/>
          </a:xfrm>
          <a:prstGeom prst="rect">
            <a:avLst/>
          </a:prstGeom>
          <a:solidFill>
            <a:srgbClr val="96F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F5A2A62-346D-FAD2-CDAF-32B2C0A3A6F2}"/>
              </a:ext>
            </a:extLst>
          </p:cNvPr>
          <p:cNvSpPr/>
          <p:nvPr/>
        </p:nvSpPr>
        <p:spPr>
          <a:xfrm>
            <a:off x="9375777" y="2190974"/>
            <a:ext cx="2041451" cy="350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258CDC-95F9-1506-41ED-C278D0598F16}"/>
              </a:ext>
            </a:extLst>
          </p:cNvPr>
          <p:cNvSpPr/>
          <p:nvPr/>
        </p:nvSpPr>
        <p:spPr>
          <a:xfrm>
            <a:off x="3858660" y="2190974"/>
            <a:ext cx="2041451" cy="350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DCAECA1-9238-6DDC-7B3A-810915E15591}"/>
              </a:ext>
            </a:extLst>
          </p:cNvPr>
          <p:cNvSpPr/>
          <p:nvPr/>
        </p:nvSpPr>
        <p:spPr>
          <a:xfrm>
            <a:off x="6617218" y="2190974"/>
            <a:ext cx="2041451" cy="350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73C42-6CB6-D148-097A-D18BC12925B8}"/>
              </a:ext>
            </a:extLst>
          </p:cNvPr>
          <p:cNvSpPr txBox="1"/>
          <p:nvPr/>
        </p:nvSpPr>
        <p:spPr>
          <a:xfrm>
            <a:off x="3305180" y="3878174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19498-DD5F-3373-C402-AE3FE22CE9D2}"/>
              </a:ext>
            </a:extLst>
          </p:cNvPr>
          <p:cNvSpPr txBox="1"/>
          <p:nvPr/>
        </p:nvSpPr>
        <p:spPr>
          <a:xfrm>
            <a:off x="6079384" y="3878174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22E9D-5A00-05A6-0664-3756DCBB80F4}"/>
              </a:ext>
            </a:extLst>
          </p:cNvPr>
          <p:cNvSpPr txBox="1"/>
          <p:nvPr/>
        </p:nvSpPr>
        <p:spPr>
          <a:xfrm>
            <a:off x="8806644" y="3878174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&gt;&gt;</a:t>
            </a:r>
            <a:endParaRPr lang="ko-KR" altLang="en-US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64FE4-0D59-CD29-47C1-79837C38CB81}"/>
              </a:ext>
            </a:extLst>
          </p:cNvPr>
          <p:cNvSpPr txBox="1"/>
          <p:nvPr/>
        </p:nvSpPr>
        <p:spPr>
          <a:xfrm>
            <a:off x="1506648" y="2305945"/>
            <a:ext cx="128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22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월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350F3C0-DFC8-2C95-F408-5ABF8919655B}"/>
              </a:ext>
            </a:extLst>
          </p:cNvPr>
          <p:cNvSpPr/>
          <p:nvPr/>
        </p:nvSpPr>
        <p:spPr>
          <a:xfrm>
            <a:off x="3858659" y="2190972"/>
            <a:ext cx="2041451" cy="604280"/>
          </a:xfrm>
          <a:prstGeom prst="rect">
            <a:avLst/>
          </a:prstGeom>
          <a:solidFill>
            <a:srgbClr val="96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15C10-B33C-E40A-834C-890B9D1138D1}"/>
              </a:ext>
            </a:extLst>
          </p:cNvPr>
          <p:cNvSpPr txBox="1"/>
          <p:nvPr/>
        </p:nvSpPr>
        <p:spPr>
          <a:xfrm>
            <a:off x="4288449" y="2305945"/>
            <a:ext cx="128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22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7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월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9966E7B-4F48-BB23-C936-529B16DFDE14}"/>
              </a:ext>
            </a:extLst>
          </p:cNvPr>
          <p:cNvSpPr/>
          <p:nvPr/>
        </p:nvSpPr>
        <p:spPr>
          <a:xfrm>
            <a:off x="6617216" y="2190972"/>
            <a:ext cx="2041451" cy="604280"/>
          </a:xfrm>
          <a:prstGeom prst="rect">
            <a:avLst/>
          </a:prstGeom>
          <a:solidFill>
            <a:srgbClr val="90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DFD5F-1A57-3EE0-84B4-7721AAEEF7FD}"/>
              </a:ext>
            </a:extLst>
          </p:cNvPr>
          <p:cNvSpPr txBox="1"/>
          <p:nvPr/>
        </p:nvSpPr>
        <p:spPr>
          <a:xfrm>
            <a:off x="7047807" y="2305945"/>
            <a:ext cx="128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22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월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DFF8C5B-082E-5876-A0B4-8AC64F0C2DDC}"/>
              </a:ext>
            </a:extLst>
          </p:cNvPr>
          <p:cNvSpPr/>
          <p:nvPr/>
        </p:nvSpPr>
        <p:spPr>
          <a:xfrm>
            <a:off x="9375773" y="2190972"/>
            <a:ext cx="2041451" cy="604280"/>
          </a:xfrm>
          <a:prstGeom prst="rect">
            <a:avLst/>
          </a:prstGeom>
          <a:solidFill>
            <a:srgbClr val="F1C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4D024-6EA7-0839-A75C-5E1B0F5E4976}"/>
              </a:ext>
            </a:extLst>
          </p:cNvPr>
          <p:cNvSpPr txBox="1"/>
          <p:nvPr/>
        </p:nvSpPr>
        <p:spPr>
          <a:xfrm>
            <a:off x="9798136" y="2305945"/>
            <a:ext cx="128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22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9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E13DB-AB46-2F58-0003-20632D3CB0F4}"/>
              </a:ext>
            </a:extLst>
          </p:cNvPr>
          <p:cNvSpPr txBox="1"/>
          <p:nvPr/>
        </p:nvSpPr>
        <p:spPr>
          <a:xfrm>
            <a:off x="1269827" y="3427654"/>
            <a:ext cx="16828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앞서 계획한 업데이트 내역을 위해 각자 담당 업무에서 자료와 지식 작업 및 개인 작업을 할 예정입니다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2546B-0359-9707-E57D-7E8158C96DD3}"/>
              </a:ext>
            </a:extLst>
          </p:cNvPr>
          <p:cNvSpPr txBox="1"/>
          <p:nvPr/>
        </p:nvSpPr>
        <p:spPr>
          <a:xfrm>
            <a:off x="4028385" y="3427654"/>
            <a:ext cx="168289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챕터 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 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작업을 목표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,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의 오브젝트 구현을 시작할 예정입니다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 </a:t>
            </a:r>
            <a:endParaRPr lang="en-US" altLang="ko-KR" sz="13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팀원 별 작업 분배를 </a:t>
            </a:r>
            <a:endParaRPr lang="en-US" altLang="ko-KR" sz="13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나눠 챕터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3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까지의 스테이지 구상을 할 예정입니다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83D821-75C6-DABD-F1C1-5F972A74928F}"/>
              </a:ext>
            </a:extLst>
          </p:cNvPr>
          <p:cNvSpPr txBox="1"/>
          <p:nvPr/>
        </p:nvSpPr>
        <p:spPr>
          <a:xfrm>
            <a:off x="6786944" y="3427654"/>
            <a:ext cx="168289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최대한 챕터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의 마감 기간을 계획 중입니다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이후의 챕터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3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의 작업으로 바로 이어 나가면서 팀원 별 개인작업을 시작할 예정입니다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endParaRPr lang="ko-KR" altLang="en-US" sz="13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B96F5-F71B-CD8C-AA6D-78312FBC1595}"/>
              </a:ext>
            </a:extLst>
          </p:cNvPr>
          <p:cNvSpPr txBox="1"/>
          <p:nvPr/>
        </p:nvSpPr>
        <p:spPr>
          <a:xfrm>
            <a:off x="9555050" y="3427654"/>
            <a:ext cx="1682895" cy="199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챕터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3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의 마감과 게임 전체적으로 디버그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, 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알파 테스트 기간으로 잡아 둘 예정입니다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 </a:t>
            </a:r>
            <a:r>
              <a:rPr lang="ko-KR" altLang="en-US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상당한 많은 플레이와 다양한 시도를 하여 최대한 프로젝트의 변수를 제거하는 기간입니다</a:t>
            </a:r>
            <a:r>
              <a:rPr lang="en-US" altLang="ko-KR" sz="13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endParaRPr lang="ko-KR" altLang="en-US" sz="1300" spc="-150" dirty="0">
              <a:solidFill>
                <a:schemeClr val="tx1">
                  <a:lumMod val="75000"/>
                  <a:lumOff val="2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732C696-0433-9BA9-E24F-3CA451272D4F}"/>
              </a:ext>
            </a:extLst>
          </p:cNvPr>
          <p:cNvSpPr/>
          <p:nvPr/>
        </p:nvSpPr>
        <p:spPr>
          <a:xfrm>
            <a:off x="1094048" y="5204537"/>
            <a:ext cx="2041451" cy="604280"/>
          </a:xfrm>
          <a:prstGeom prst="rect">
            <a:avLst/>
          </a:prstGeom>
          <a:solidFill>
            <a:srgbClr val="96F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</a:rPr>
              <a:t>책임관리자 </a:t>
            </a:r>
            <a:r>
              <a:rPr lang="en-US" altLang="ko-KR" sz="1600" dirty="0">
                <a:solidFill>
                  <a:schemeClr val="bg1"/>
                </a:solidFill>
              </a:rPr>
              <a:t>: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조윤기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D5E393A-1A30-516D-E234-4BBEC7036366}"/>
              </a:ext>
            </a:extLst>
          </p:cNvPr>
          <p:cNvSpPr/>
          <p:nvPr/>
        </p:nvSpPr>
        <p:spPr>
          <a:xfrm>
            <a:off x="3858659" y="5201631"/>
            <a:ext cx="2041451" cy="604280"/>
          </a:xfrm>
          <a:prstGeom prst="rect">
            <a:avLst/>
          </a:prstGeom>
          <a:solidFill>
            <a:srgbClr val="96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bg1"/>
                </a:solidFill>
              </a:rPr>
              <a:t>책임관리자 </a:t>
            </a:r>
            <a:r>
              <a:rPr lang="en-US" altLang="ko-KR" sz="1600">
                <a:solidFill>
                  <a:schemeClr val="bg1"/>
                </a:solidFill>
              </a:rPr>
              <a:t>:</a:t>
            </a:r>
            <a:r>
              <a:rPr lang="ko-KR" altLang="en-US" sz="1600">
                <a:solidFill>
                  <a:schemeClr val="bg1"/>
                </a:solidFill>
              </a:rPr>
              <a:t> 조윤기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96548AC-CC87-05DA-5B5B-9FB3380C0221}"/>
              </a:ext>
            </a:extLst>
          </p:cNvPr>
          <p:cNvSpPr/>
          <p:nvPr/>
        </p:nvSpPr>
        <p:spPr>
          <a:xfrm>
            <a:off x="6607665" y="5192243"/>
            <a:ext cx="2041451" cy="604280"/>
          </a:xfrm>
          <a:prstGeom prst="rect">
            <a:avLst/>
          </a:prstGeom>
          <a:solidFill>
            <a:srgbClr val="90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bg1"/>
                </a:solidFill>
              </a:rPr>
              <a:t>책임관리자 </a:t>
            </a:r>
            <a:r>
              <a:rPr lang="en-US" altLang="ko-KR" sz="1600">
                <a:solidFill>
                  <a:schemeClr val="bg1"/>
                </a:solidFill>
              </a:rPr>
              <a:t>:</a:t>
            </a:r>
            <a:r>
              <a:rPr lang="ko-KR" altLang="en-US" sz="1600">
                <a:solidFill>
                  <a:schemeClr val="bg1"/>
                </a:solidFill>
              </a:rPr>
              <a:t> 조윤기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B13EFBF-A2B7-8A17-D85A-A0ADA56641B2}"/>
              </a:ext>
            </a:extLst>
          </p:cNvPr>
          <p:cNvSpPr/>
          <p:nvPr/>
        </p:nvSpPr>
        <p:spPr>
          <a:xfrm>
            <a:off x="9385164" y="5201631"/>
            <a:ext cx="2041451" cy="604280"/>
          </a:xfrm>
          <a:prstGeom prst="rect">
            <a:avLst/>
          </a:prstGeom>
          <a:solidFill>
            <a:srgbClr val="F1C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bg1"/>
                </a:solidFill>
              </a:rPr>
              <a:t>책임관리자 </a:t>
            </a:r>
            <a:r>
              <a:rPr lang="en-US" altLang="ko-KR" sz="1600">
                <a:solidFill>
                  <a:schemeClr val="bg1"/>
                </a:solidFill>
              </a:rPr>
              <a:t>:</a:t>
            </a:r>
            <a:r>
              <a:rPr lang="ko-KR" altLang="en-US" sz="1600">
                <a:solidFill>
                  <a:schemeClr val="bg1"/>
                </a:solidFill>
              </a:rPr>
              <a:t> 조윤기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713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Box 8"/>
          <p:cNvSpPr txBox="1"/>
          <p:nvPr/>
        </p:nvSpPr>
        <p:spPr>
          <a:xfrm>
            <a:off x="1061630" y="320188"/>
            <a:ext cx="19992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BFBFBF"/>
              </a:buClr>
              <a:buNone/>
              <a:defRPr lang="ko-KR"/>
            </a:pPr>
            <a:r>
              <a:rPr lang="ko-KR" altLang="en-US" sz="4000" spc="-100" dirty="0">
                <a:solidFill>
                  <a:srgbClr val="BFBFB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</a:rPr>
              <a:t>향후 계획</a:t>
            </a:r>
            <a:endParaRPr lang="ko-KR" altLang="en-US" sz="4000" b="0" spc="-100" dirty="0">
              <a:solidFill>
                <a:srgbClr val="BFBFBF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검은고딕 블랙"/>
              <a:ea typeface="검은고딕 블랙"/>
            </a:endParaRPr>
          </a:p>
        </p:txBody>
      </p:sp>
      <p:sp>
        <p:nvSpPr>
          <p:cNvPr id="977" name="TextBox 976"/>
          <p:cNvSpPr txBox="1"/>
          <p:nvPr/>
        </p:nvSpPr>
        <p:spPr>
          <a:xfrm>
            <a:off x="5939986" y="637551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en-US" altLang="ko-KR" dirty="0"/>
              <a:t>12</a:t>
            </a:r>
            <a:endParaRPr lang="ko-KR" altLang="en-US" dirty="0"/>
          </a:p>
        </p:txBody>
      </p:sp>
      <p:sp>
        <p:nvSpPr>
          <p:cNvPr id="25" name="모서리가 둥근 직사각형 1">
            <a:extLst>
              <a:ext uri="{FF2B5EF4-FFF2-40B4-BE49-F238E27FC236}">
                <a16:creationId xmlns:a16="http://schemas.microsoft.com/office/drawing/2014/main" id="{713791BF-1E8E-0307-B199-32C46548825E}"/>
              </a:ext>
            </a:extLst>
          </p:cNvPr>
          <p:cNvSpPr/>
          <p:nvPr/>
        </p:nvSpPr>
        <p:spPr>
          <a:xfrm>
            <a:off x="2256674" y="1911253"/>
            <a:ext cx="8640000" cy="34157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31">
            <a:extLst>
              <a:ext uri="{FF2B5EF4-FFF2-40B4-BE49-F238E27FC236}">
                <a16:creationId xmlns:a16="http://schemas.microsoft.com/office/drawing/2014/main" id="{AD844579-2767-5029-B92C-DAF36959BF4F}"/>
              </a:ext>
            </a:extLst>
          </p:cNvPr>
          <p:cNvSpPr/>
          <p:nvPr/>
        </p:nvSpPr>
        <p:spPr>
          <a:xfrm>
            <a:off x="2256675" y="1911253"/>
            <a:ext cx="2159999" cy="34157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16">
            <a:extLst>
              <a:ext uri="{FF2B5EF4-FFF2-40B4-BE49-F238E27FC236}">
                <a16:creationId xmlns:a16="http://schemas.microsoft.com/office/drawing/2014/main" id="{70C34B13-0ABB-02DF-0E1C-24493DB28A26}"/>
              </a:ext>
            </a:extLst>
          </p:cNvPr>
          <p:cNvSpPr/>
          <p:nvPr/>
        </p:nvSpPr>
        <p:spPr>
          <a:xfrm>
            <a:off x="2256674" y="2772530"/>
            <a:ext cx="8640000" cy="34157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모서리가 둥근 직사각형 32">
            <a:extLst>
              <a:ext uri="{FF2B5EF4-FFF2-40B4-BE49-F238E27FC236}">
                <a16:creationId xmlns:a16="http://schemas.microsoft.com/office/drawing/2014/main" id="{EA765A36-429E-849A-C13E-7E94A0D1609C}"/>
              </a:ext>
            </a:extLst>
          </p:cNvPr>
          <p:cNvSpPr/>
          <p:nvPr/>
        </p:nvSpPr>
        <p:spPr>
          <a:xfrm>
            <a:off x="4381466" y="2772530"/>
            <a:ext cx="3277683" cy="34157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18">
            <a:extLst>
              <a:ext uri="{FF2B5EF4-FFF2-40B4-BE49-F238E27FC236}">
                <a16:creationId xmlns:a16="http://schemas.microsoft.com/office/drawing/2014/main" id="{56D910F3-CEBA-D70F-0D8B-721E7B8F4FB3}"/>
              </a:ext>
            </a:extLst>
          </p:cNvPr>
          <p:cNvSpPr/>
          <p:nvPr/>
        </p:nvSpPr>
        <p:spPr>
          <a:xfrm>
            <a:off x="2256674" y="3635033"/>
            <a:ext cx="8640000" cy="34157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4">
            <a:extLst>
              <a:ext uri="{FF2B5EF4-FFF2-40B4-BE49-F238E27FC236}">
                <a16:creationId xmlns:a16="http://schemas.microsoft.com/office/drawing/2014/main" id="{F6080A6E-A476-C1C9-77C5-D64B261C73FA}"/>
              </a:ext>
            </a:extLst>
          </p:cNvPr>
          <p:cNvSpPr/>
          <p:nvPr/>
        </p:nvSpPr>
        <p:spPr>
          <a:xfrm>
            <a:off x="6576674" y="3635033"/>
            <a:ext cx="2751884" cy="34157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19">
            <a:extLst>
              <a:ext uri="{FF2B5EF4-FFF2-40B4-BE49-F238E27FC236}">
                <a16:creationId xmlns:a16="http://schemas.microsoft.com/office/drawing/2014/main" id="{37A911FF-5260-104C-D116-149F23BDC8D2}"/>
              </a:ext>
            </a:extLst>
          </p:cNvPr>
          <p:cNvSpPr/>
          <p:nvPr/>
        </p:nvSpPr>
        <p:spPr>
          <a:xfrm>
            <a:off x="2256674" y="4499020"/>
            <a:ext cx="8640000" cy="34157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35">
            <a:extLst>
              <a:ext uri="{FF2B5EF4-FFF2-40B4-BE49-F238E27FC236}">
                <a16:creationId xmlns:a16="http://schemas.microsoft.com/office/drawing/2014/main" id="{2E67C811-2D26-00C9-D13D-EA7507B6125A}"/>
              </a:ext>
            </a:extLst>
          </p:cNvPr>
          <p:cNvSpPr/>
          <p:nvPr/>
        </p:nvSpPr>
        <p:spPr>
          <a:xfrm>
            <a:off x="8943147" y="4494544"/>
            <a:ext cx="1953527" cy="34157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21">
            <a:extLst>
              <a:ext uri="{FF2B5EF4-FFF2-40B4-BE49-F238E27FC236}">
                <a16:creationId xmlns:a16="http://schemas.microsoft.com/office/drawing/2014/main" id="{198B5A64-81F3-C772-C9BE-07E7DD884DB0}"/>
              </a:ext>
            </a:extLst>
          </p:cNvPr>
          <p:cNvSpPr/>
          <p:nvPr/>
        </p:nvSpPr>
        <p:spPr>
          <a:xfrm>
            <a:off x="2256674" y="5358823"/>
            <a:ext cx="8640000" cy="34157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37">
            <a:extLst>
              <a:ext uri="{FF2B5EF4-FFF2-40B4-BE49-F238E27FC236}">
                <a16:creationId xmlns:a16="http://schemas.microsoft.com/office/drawing/2014/main" id="{DF2021B7-4D70-40AA-299F-1E7CB2DB1EB0}"/>
              </a:ext>
            </a:extLst>
          </p:cNvPr>
          <p:cNvSpPr/>
          <p:nvPr/>
        </p:nvSpPr>
        <p:spPr>
          <a:xfrm>
            <a:off x="10329513" y="5363007"/>
            <a:ext cx="567161" cy="341579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6ED1-963D-9694-5FA5-21A50DF0BFDB}"/>
              </a:ext>
            </a:extLst>
          </p:cNvPr>
          <p:cNvSpPr txBox="1"/>
          <p:nvPr/>
        </p:nvSpPr>
        <p:spPr>
          <a:xfrm>
            <a:off x="206930" y="1936420"/>
            <a:ext cx="2159999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업데이트 사전작업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C903AC-89FA-12DD-7748-4970B2F19ABF}"/>
              </a:ext>
            </a:extLst>
          </p:cNvPr>
          <p:cNvSpPr txBox="1"/>
          <p:nvPr/>
        </p:nvSpPr>
        <p:spPr>
          <a:xfrm>
            <a:off x="206930" y="2756575"/>
            <a:ext cx="174759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챕터</a:t>
            </a:r>
            <a:r>
              <a:rPr lang="en-US" altLang="ko-KR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작업</a:t>
            </a:r>
            <a:r>
              <a:rPr lang="en-US" altLang="ko-KR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마감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529714-47D5-FAE2-F85C-170C1B39A093}"/>
              </a:ext>
            </a:extLst>
          </p:cNvPr>
          <p:cNvSpPr txBox="1"/>
          <p:nvPr/>
        </p:nvSpPr>
        <p:spPr>
          <a:xfrm>
            <a:off x="206929" y="3652022"/>
            <a:ext cx="174759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챕터</a:t>
            </a:r>
            <a:r>
              <a:rPr lang="en-US" altLang="ko-KR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3 </a:t>
            </a:r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작업</a:t>
            </a:r>
            <a:r>
              <a:rPr lang="en-US" altLang="ko-KR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마감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616C72-8F97-C63B-EC04-366A5E3396C3}"/>
              </a:ext>
            </a:extLst>
          </p:cNvPr>
          <p:cNvSpPr txBox="1"/>
          <p:nvPr/>
        </p:nvSpPr>
        <p:spPr>
          <a:xfrm>
            <a:off x="206929" y="4514524"/>
            <a:ext cx="1747593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디버깅</a:t>
            </a:r>
            <a:r>
              <a:rPr lang="en-US" altLang="ko-KR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알파테스트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D8FB8E-08D0-30EA-C25F-D04E31860D31}"/>
              </a:ext>
            </a:extLst>
          </p:cNvPr>
          <p:cNvSpPr txBox="1"/>
          <p:nvPr/>
        </p:nvSpPr>
        <p:spPr>
          <a:xfrm>
            <a:off x="206929" y="5383987"/>
            <a:ext cx="1895069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solidFill>
                  <a:schemeClr val="tx1">
                    <a:lumMod val="85000"/>
                  </a:schemeClr>
                </a:solidFill>
                <a:latin typeface="+mj-ea"/>
                <a:ea typeface="+mj-ea"/>
              </a:rPr>
              <a:t>자료수집후 수정작업</a:t>
            </a:r>
          </a:p>
        </p:txBody>
      </p:sp>
      <p:sp>
        <p:nvSpPr>
          <p:cNvPr id="66" name="모서리가 둥근 직사각형 31">
            <a:extLst>
              <a:ext uri="{FF2B5EF4-FFF2-40B4-BE49-F238E27FC236}">
                <a16:creationId xmlns:a16="http://schemas.microsoft.com/office/drawing/2014/main" id="{111F3369-6DB9-8397-A899-8829FD802781}"/>
              </a:ext>
            </a:extLst>
          </p:cNvPr>
          <p:cNvSpPr/>
          <p:nvPr/>
        </p:nvSpPr>
        <p:spPr>
          <a:xfrm>
            <a:off x="2256675" y="1384107"/>
            <a:ext cx="2160000" cy="341578"/>
          </a:xfrm>
          <a:prstGeom prst="roundRect">
            <a:avLst/>
          </a:prstGeom>
          <a:solidFill>
            <a:srgbClr val="96F4B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6</a:t>
            </a:r>
            <a:r>
              <a:rPr lang="ko-KR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월</a:t>
            </a:r>
          </a:p>
        </p:txBody>
      </p:sp>
      <p:sp>
        <p:nvSpPr>
          <p:cNvPr id="68" name="모서리가 둥근 직사각형 31">
            <a:extLst>
              <a:ext uri="{FF2B5EF4-FFF2-40B4-BE49-F238E27FC236}">
                <a16:creationId xmlns:a16="http://schemas.microsoft.com/office/drawing/2014/main" id="{A0401116-3501-3915-AF51-A43189F42067}"/>
              </a:ext>
            </a:extLst>
          </p:cNvPr>
          <p:cNvSpPr/>
          <p:nvPr/>
        </p:nvSpPr>
        <p:spPr>
          <a:xfrm>
            <a:off x="6576675" y="1383445"/>
            <a:ext cx="2160000" cy="341578"/>
          </a:xfrm>
          <a:prstGeom prst="roundRect">
            <a:avLst/>
          </a:prstGeom>
          <a:solidFill>
            <a:srgbClr val="90BE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8</a:t>
            </a:r>
            <a:r>
              <a:rPr lang="ko-KR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월</a:t>
            </a:r>
          </a:p>
        </p:txBody>
      </p:sp>
      <p:sp>
        <p:nvSpPr>
          <p:cNvPr id="69" name="모서리가 둥근 직사각형 31">
            <a:extLst>
              <a:ext uri="{FF2B5EF4-FFF2-40B4-BE49-F238E27FC236}">
                <a16:creationId xmlns:a16="http://schemas.microsoft.com/office/drawing/2014/main" id="{94DC7F7C-FF04-6D4D-A4A6-3A9BE9A9FEC0}"/>
              </a:ext>
            </a:extLst>
          </p:cNvPr>
          <p:cNvSpPr/>
          <p:nvPr/>
        </p:nvSpPr>
        <p:spPr>
          <a:xfrm>
            <a:off x="4416674" y="1386933"/>
            <a:ext cx="2160000" cy="341578"/>
          </a:xfrm>
          <a:prstGeom prst="roundRect">
            <a:avLst/>
          </a:prstGeom>
          <a:solidFill>
            <a:srgbClr val="96D7F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7</a:t>
            </a:r>
            <a:r>
              <a:rPr lang="ko-KR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월</a:t>
            </a:r>
          </a:p>
        </p:txBody>
      </p:sp>
      <p:sp>
        <p:nvSpPr>
          <p:cNvPr id="70" name="모서리가 둥근 직사각형 31">
            <a:extLst>
              <a:ext uri="{FF2B5EF4-FFF2-40B4-BE49-F238E27FC236}">
                <a16:creationId xmlns:a16="http://schemas.microsoft.com/office/drawing/2014/main" id="{7C4D4779-E73E-0804-87D9-B13D41DE7D71}"/>
              </a:ext>
            </a:extLst>
          </p:cNvPr>
          <p:cNvSpPr/>
          <p:nvPr/>
        </p:nvSpPr>
        <p:spPr>
          <a:xfrm>
            <a:off x="8736674" y="1375316"/>
            <a:ext cx="2160000" cy="341578"/>
          </a:xfrm>
          <a:prstGeom prst="roundRect">
            <a:avLst/>
          </a:prstGeom>
          <a:solidFill>
            <a:srgbClr val="F1CE8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9</a:t>
            </a:r>
            <a:r>
              <a:rPr lang="ko-KR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월</a:t>
            </a:r>
          </a:p>
        </p:txBody>
      </p:sp>
    </p:spTree>
    <p:extLst>
      <p:ext uri="{BB962C8B-B14F-4D97-AF65-F5344CB8AC3E}">
        <p14:creationId xmlns:p14="http://schemas.microsoft.com/office/powerpoint/2010/main" val="4661060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TextBox 973"/>
          <p:cNvSpPr txBox="1"/>
          <p:nvPr/>
        </p:nvSpPr>
        <p:spPr>
          <a:xfrm>
            <a:off x="4787037" y="3113529"/>
            <a:ext cx="2617926" cy="61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en-US" altLang="ko-KR" sz="3500">
                <a:latin typeface="Eras Bold ITC"/>
              </a:rPr>
              <a:t>Thank you.</a:t>
            </a:r>
            <a:endParaRPr lang="ko-KR" altLang="en-US" sz="3500">
              <a:latin typeface="Eras Bold ITC"/>
            </a:endParaRPr>
          </a:p>
        </p:txBody>
      </p:sp>
      <p:sp>
        <p:nvSpPr>
          <p:cNvPr id="976" name="직사각형 975"/>
          <p:cNvSpPr/>
          <p:nvPr/>
        </p:nvSpPr>
        <p:spPr>
          <a:xfrm>
            <a:off x="973931" y="592932"/>
            <a:ext cx="10244138" cy="5672137"/>
          </a:xfrm>
          <a:prstGeom prst="rect">
            <a:avLst/>
          </a:prstGeom>
          <a:noFill/>
          <a:ln w="69850" cap="sq">
            <a:solidFill>
              <a:schemeClr val="tx1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ko-KR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807" y="2840764"/>
            <a:ext cx="3009336" cy="117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/>
            </a:pPr>
            <a:r>
              <a:rPr lang="ko-KR" altLang="en-US" sz="7100" i="1">
                <a:latin typeface="배달의민족 한나체 Pro"/>
                <a:ea typeface="배달의민족 한나체 Pro"/>
              </a:rPr>
              <a:t>목차</a:t>
            </a:r>
            <a:endParaRPr lang="ko-KR" altLang="en-US" sz="7100" i="1">
              <a:ea typeface="배달의민족 한나체 Pro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5776787" y="2885468"/>
            <a:ext cx="0" cy="1176183"/>
          </a:xfrm>
          <a:prstGeom prst="line">
            <a:avLst/>
          </a:prstGeom>
          <a:ln w="698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39986" y="6375518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2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A6B01C-16F9-9BB2-01D3-82B333F71062}"/>
              </a:ext>
            </a:extLst>
          </p:cNvPr>
          <p:cNvGrpSpPr/>
          <p:nvPr/>
        </p:nvGrpSpPr>
        <p:grpSpPr>
          <a:xfrm>
            <a:off x="6375432" y="978604"/>
            <a:ext cx="4845829" cy="4803431"/>
            <a:chOff x="6375432" y="978604"/>
            <a:chExt cx="4845829" cy="4803431"/>
          </a:xfrm>
        </p:grpSpPr>
        <p:sp>
          <p:nvSpPr>
            <p:cNvPr id="20" name="TextBox 19"/>
            <p:cNvSpPr txBox="1"/>
            <p:nvPr/>
          </p:nvSpPr>
          <p:spPr>
            <a:xfrm>
              <a:off x="6375432" y="978604"/>
              <a:ext cx="970683" cy="731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en-US" altLang="ko-KR" sz="4200" dirty="0">
                  <a:latin typeface="Eras Bold ITC"/>
                  <a:ea typeface="휴먼둥근헤드라인"/>
                </a:rPr>
                <a:t>01</a:t>
              </a:r>
              <a:endParaRPr lang="ko-KR" altLang="en-US" sz="4200" dirty="0">
                <a:latin typeface="Eras Bold ITC"/>
                <a:ea typeface="휴먼둥근헤드라인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75432" y="2024018"/>
              <a:ext cx="970683" cy="729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en-US" altLang="ko-KR" sz="4200" dirty="0">
                  <a:latin typeface="Eras Bold ITC"/>
                  <a:ea typeface="휴먼둥근헤드라인"/>
                </a:rPr>
                <a:t>02</a:t>
              </a:r>
              <a:endParaRPr lang="ko-KR" altLang="en-US" sz="4200" dirty="0">
                <a:latin typeface="Eras Bold ITC"/>
                <a:ea typeface="휴먼둥근헤드라인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75432" y="3067972"/>
              <a:ext cx="970683" cy="726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en-US" altLang="ko-KR" sz="4200" dirty="0">
                  <a:latin typeface="Eras Bold ITC"/>
                  <a:ea typeface="휴먼둥근헤드라인"/>
                </a:rPr>
                <a:t>03</a:t>
              </a:r>
              <a:endParaRPr lang="ko-KR" altLang="en-US" sz="4200" dirty="0">
                <a:latin typeface="Eras Bold ITC"/>
                <a:ea typeface="휴먼둥근헤드라인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5432" y="4109508"/>
              <a:ext cx="970683" cy="72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en-US" altLang="ko-KR" sz="4200" dirty="0">
                  <a:latin typeface="Eras Bold ITC"/>
                  <a:ea typeface="휴먼둥근헤드라인"/>
                </a:rPr>
                <a:t>04</a:t>
              </a:r>
              <a:endParaRPr lang="ko-KR" altLang="en-US" sz="4200" dirty="0">
                <a:latin typeface="Eras Bold ITC"/>
                <a:ea typeface="휴먼둥근헤드라인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46114" y="1099421"/>
              <a:ext cx="3875147" cy="495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ko-KR" altLang="en-US" sz="2700">
                  <a:latin typeface="검은고딕 블랙"/>
                  <a:ea typeface="검은고딕 블랙"/>
                </a:rPr>
                <a:t>프로젝트 소개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46114" y="2110641"/>
              <a:ext cx="3875147" cy="498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ko-KR" altLang="en-US" sz="2700" dirty="0">
                  <a:latin typeface="검은고딕 블랙"/>
                  <a:ea typeface="검은고딕 블랙"/>
                </a:rPr>
                <a:t>소스코드 리뷰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46114" y="3185629"/>
              <a:ext cx="3875147" cy="494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ko-KR" altLang="en-US" sz="2700" dirty="0">
                  <a:latin typeface="검은고딕 블랙"/>
                  <a:ea typeface="검은고딕 블랙"/>
                </a:rPr>
                <a:t>게임 데모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6114" y="4227165"/>
              <a:ext cx="3875147" cy="501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ko-KR" altLang="en-US" sz="2700" dirty="0">
                  <a:latin typeface="검은고딕 블랙"/>
                  <a:ea typeface="검은고딕 블랙"/>
                </a:rPr>
                <a:t>프로젝트 후기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4D4788-7297-3123-2A13-F18C08D506D5}"/>
                </a:ext>
              </a:extLst>
            </p:cNvPr>
            <p:cNvSpPr txBox="1"/>
            <p:nvPr/>
          </p:nvSpPr>
          <p:spPr>
            <a:xfrm>
              <a:off x="6375432" y="5043371"/>
              <a:ext cx="9706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en-US" altLang="ko-KR" sz="4200" dirty="0">
                  <a:latin typeface="Eras Bold ITC"/>
                  <a:ea typeface="휴먼둥근헤드라인"/>
                </a:rPr>
                <a:t>05</a:t>
              </a:r>
              <a:endParaRPr lang="ko-KR" altLang="en-US" sz="4200" dirty="0">
                <a:latin typeface="Eras Bold ITC"/>
                <a:ea typeface="휴먼둥근헤드라인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4AA897-0E7B-819A-0E5E-03129C8599DC}"/>
                </a:ext>
              </a:extLst>
            </p:cNvPr>
            <p:cNvSpPr txBox="1"/>
            <p:nvPr/>
          </p:nvSpPr>
          <p:spPr>
            <a:xfrm>
              <a:off x="7346114" y="5161028"/>
              <a:ext cx="3875147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/>
              </a:pPr>
              <a:r>
                <a:rPr lang="ko-KR" altLang="en-US" sz="2700" dirty="0">
                  <a:latin typeface="검은고딕 블랙"/>
                  <a:ea typeface="검은고딕 블랙"/>
                </a:rPr>
                <a:t>향후 계획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33902" y="1337379"/>
            <a:ext cx="4746625" cy="2625477"/>
          </a:xfrm>
          <a:prstGeom prst="rect">
            <a:avLst/>
          </a:prstGeom>
        </p:spPr>
      </p:pic>
      <p:sp>
        <p:nvSpPr>
          <p:cNvPr id="21" name="Google Shape;5127;p44"/>
          <p:cNvSpPr txBox="1"/>
          <p:nvPr/>
        </p:nvSpPr>
        <p:spPr>
          <a:xfrm>
            <a:off x="2488435" y="231024"/>
            <a:ext cx="7553400" cy="57270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wrap="square" lIns="91424" tIns="91424" rIns="91424" bIns="91424" anchor="t" anchorCtr="0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5400" kern="1200">
                <a:ln w="9525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en-US" sz="450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</a:rPr>
              <a:t>개발에 참고 된 게임</a:t>
            </a:r>
            <a:endParaRPr lang="ko-KR" altLang="en-US" sz="450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검은고딕 블랙"/>
              <a:ea typeface="검은고딕 블랙"/>
            </a:endParaRPr>
          </a:p>
        </p:txBody>
      </p:sp>
      <p:sp>
        <p:nvSpPr>
          <p:cNvPr id="22" name="Google Shape;5230;p50"/>
          <p:cNvSpPr/>
          <p:nvPr/>
        </p:nvSpPr>
        <p:spPr>
          <a:xfrm>
            <a:off x="5195257" y="3238500"/>
            <a:ext cx="1277310" cy="724430"/>
          </a:xfrm>
          <a:prstGeom prst="rect">
            <a:avLst/>
          </a:prstGeom>
          <a:solidFill>
            <a:srgbClr val="404040">
              <a:alpha val="30000"/>
            </a:srgbClr>
          </a:solidFill>
          <a:ln>
            <a:noFill/>
          </a:ln>
        </p:spPr>
        <p:txBody>
          <a:bodyPr wrap="square" lIns="91424" tIns="91424" rIns="91424" bIns="91424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lang="ko-KR"/>
            </a:pPr>
            <a:r>
              <a:rPr lang="en-US" altLang="ko-KR" sz="2200" b="1" i="0" u="none">
                <a:latin typeface="Arial"/>
                <a:ea typeface="Arial"/>
                <a:cs typeface="Arial"/>
                <a:sym typeface="Arial"/>
              </a:rPr>
              <a:t>Ex. 1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899455" y="1579404"/>
            <a:ext cx="3829982" cy="1590516"/>
            <a:chOff x="6618081" y="2059283"/>
            <a:chExt cx="3829982" cy="1590516"/>
          </a:xfrm>
        </p:grpSpPr>
        <p:sp>
          <p:nvSpPr>
            <p:cNvPr id="24" name="TextBox 23"/>
            <p:cNvSpPr txBox="1"/>
            <p:nvPr/>
          </p:nvSpPr>
          <p:spPr>
            <a:xfrm>
              <a:off x="6618083" y="2059283"/>
              <a:ext cx="1974033" cy="4189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/>
              </a:pPr>
              <a:r>
                <a:rPr lang="ko-KR" altLang="en-US" sz="2200" b="1">
                  <a:solidFill>
                    <a:srgbClr val="295DF2"/>
                  </a:solidFill>
                  <a:latin typeface="배달의민족 도현"/>
                  <a:ea typeface="배달의민족 도현"/>
                  <a:cs typeface="Arial"/>
                </a:rPr>
                <a:t>소닉 더 헤지혹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18081" y="2644170"/>
              <a:ext cx="3829981" cy="1005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chemeClr val="tx1"/>
                </a:buClr>
                <a:buNone/>
                <a:defRPr lang="ko-KR"/>
              </a:pP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메인 게임 </a:t>
              </a: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컨샙은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소닉 더 </a:t>
              </a: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헤지혹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시리즈의 플레이 방식과 오브젝트들 방식이 모티브가 되었습니다</a:t>
              </a:r>
              <a:r>
                <a:rPr lang="en-US" altLang="ko-KR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.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</a:t>
              </a: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플렛폼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장르 게임의 대표적인 예시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899455" y="4390952"/>
            <a:ext cx="4136210" cy="1817442"/>
            <a:chOff x="6618082" y="4626474"/>
            <a:chExt cx="4136210" cy="1817442"/>
          </a:xfrm>
        </p:grpSpPr>
        <p:sp>
          <p:nvSpPr>
            <p:cNvPr id="26" name="TextBox 25"/>
            <p:cNvSpPr txBox="1"/>
            <p:nvPr/>
          </p:nvSpPr>
          <p:spPr>
            <a:xfrm>
              <a:off x="6618081" y="4626474"/>
              <a:ext cx="4107635" cy="4172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 lang="ko-KR"/>
              </a:pPr>
              <a:r>
                <a:rPr lang="ko-KR" altLang="en-US" sz="2200" b="1">
                  <a:solidFill>
                    <a:srgbClr val="96ADC9"/>
                  </a:solidFill>
                  <a:latin typeface="배달의민족 도현"/>
                  <a:ea typeface="배달의민족 도현"/>
                  <a:cs typeface="Arial"/>
                </a:rPr>
                <a:t>워크래프트</a:t>
              </a:r>
              <a:r>
                <a:rPr lang="ko-KR" altLang="en-US" sz="2200" b="1">
                  <a:latin typeface="배달의민족 도현"/>
                  <a:ea typeface="배달의민족 도현"/>
                  <a:cs typeface="Arial"/>
                </a:rPr>
                <a:t> </a:t>
              </a:r>
              <a:r>
                <a:rPr lang="en-US" altLang="ko-KR" sz="2200" b="1">
                  <a:latin typeface="배달의민족 도현"/>
                  <a:ea typeface="배달의민족 도현"/>
                  <a:cs typeface="Arial"/>
                </a:rPr>
                <a:t>-</a:t>
              </a:r>
              <a:r>
                <a:rPr lang="ko-KR" altLang="en-US" sz="2200" b="1">
                  <a:latin typeface="배달의민족 도현"/>
                  <a:ea typeface="배달의민족 도현"/>
                  <a:cs typeface="Arial"/>
                </a:rPr>
                <a:t> </a:t>
              </a:r>
              <a:r>
                <a:rPr lang="ko-KR" altLang="en-US" sz="2200" b="1">
                  <a:solidFill>
                    <a:srgbClr val="FF6600"/>
                  </a:solidFill>
                  <a:latin typeface="배달의민족 도현"/>
                  <a:ea typeface="배달의민족 도현"/>
                  <a:cs typeface="Arial"/>
                </a:rPr>
                <a:t>주황버섯의 소개팅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18083" y="5211361"/>
              <a:ext cx="3829980" cy="1232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chemeClr val="tx1"/>
                </a:buClr>
                <a:buNone/>
                <a:defRPr lang="ko-KR"/>
              </a:pP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워크래프트 유저가 만든 </a:t>
              </a:r>
              <a:r>
                <a:rPr lang="en-US" altLang="ko-KR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‘</a:t>
              </a: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주황버섯의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소개팅</a:t>
              </a:r>
              <a:r>
                <a:rPr lang="en-US" altLang="ko-KR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’</a:t>
              </a:r>
            </a:p>
            <a:p>
              <a:pPr lvl="0">
                <a:buClr>
                  <a:schemeClr val="tx1"/>
                </a:buClr>
                <a:buNone/>
                <a:defRPr lang="ko-KR"/>
              </a:pP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유즈맵의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참가자들이 협동하여 </a:t>
              </a: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다양항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퍼즐 풀어나가는 게임</a:t>
              </a:r>
            </a:p>
            <a:p>
              <a:pPr lvl="0">
                <a:buClr>
                  <a:schemeClr val="tx1"/>
                </a:buClr>
                <a:buNone/>
                <a:defRPr lang="ko-KR"/>
              </a:pP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오브젝트를 획득하여 퍼즐을 풀고 스테이지</a:t>
              </a:r>
            </a:p>
            <a:p>
              <a:pPr lvl="0">
                <a:buClr>
                  <a:schemeClr val="tx1"/>
                </a:buClr>
                <a:buNone/>
                <a:defRPr lang="ko-KR"/>
              </a:pPr>
              <a:r>
                <a:rPr lang="ko-KR" altLang="en-US" sz="1500" dirty="0" err="1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클리어</a:t>
              </a:r>
              <a:r>
                <a:rPr lang="ko-KR" altLang="en-US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 하는 방식을 참고하였습니다</a:t>
              </a:r>
              <a:r>
                <a:rPr lang="en-US" altLang="ko-KR" sz="1500" dirty="0">
                  <a:solidFill>
                    <a:schemeClr val="tx1"/>
                  </a:solidFill>
                  <a:latin typeface="G마켓 산스 TTF Medium"/>
                  <a:ea typeface="G마켓 산스 TTF Medium"/>
                  <a:cs typeface="Arial"/>
                </a:rPr>
                <a:t>.</a:t>
              </a: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24025" y="3962399"/>
            <a:ext cx="4775200" cy="2659261"/>
          </a:xfrm>
          <a:prstGeom prst="rect">
            <a:avLst/>
          </a:prstGeom>
        </p:spPr>
      </p:pic>
      <p:sp>
        <p:nvSpPr>
          <p:cNvPr id="23" name="Google Shape;5230;p50"/>
          <p:cNvSpPr/>
          <p:nvPr/>
        </p:nvSpPr>
        <p:spPr>
          <a:xfrm>
            <a:off x="5215135" y="4012713"/>
            <a:ext cx="1277310" cy="724430"/>
          </a:xfrm>
          <a:prstGeom prst="rect">
            <a:avLst/>
          </a:prstGeom>
          <a:solidFill>
            <a:srgbClr val="404040">
              <a:alpha val="30000"/>
            </a:srgbClr>
          </a:solidFill>
          <a:ln>
            <a:noFill/>
          </a:ln>
        </p:spPr>
        <p:txBody>
          <a:bodyPr wrap="square" lIns="91424" tIns="91424" rIns="91424" bIns="91424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lang="ko-KR"/>
            </a:pPr>
            <a:r>
              <a:rPr lang="en-US" altLang="ko-KR" sz="2200" b="1" i="0" u="none">
                <a:latin typeface="Arial"/>
                <a:ea typeface="Arial"/>
                <a:cs typeface="Arial"/>
                <a:sym typeface="Arial"/>
              </a:rPr>
              <a:t>Ex .2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4214" y="6393322"/>
            <a:ext cx="309500" cy="367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3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635991" y="1732731"/>
            <a:ext cx="3525520" cy="2294208"/>
          </a:xfrm>
          <a:prstGeom prst="rect">
            <a:avLst/>
          </a:prstGeom>
          <a:solidFill>
            <a:srgbClr val="A6A6A6"/>
          </a:solidFill>
          <a:ln>
            <a:solidFill>
              <a:schemeClr val="dk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2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defRPr lang="ko-KR"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68070" y="4888520"/>
            <a:ext cx="32613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/>
            </a:pP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인간과 가장 유사한 캐릭터로 상상 속에 존재하는 캐릭터를 구상하였고,  어느 웹 소설 하늘 도깨비에 영감을 받아 지상으로  여행하는 아기 도깨비를  디자인하였습니다</a:t>
            </a:r>
            <a:r>
              <a:rPr lang="en-US" altLang="ko-KR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4985" y="4273064"/>
            <a:ext cx="9925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/>
            </a:pPr>
            <a:r>
              <a:rPr lang="ko-KR" altLang="en-US" b="0" spc="-150"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/>
                <a:ea typeface="G마켓 산스 TTF Bold"/>
              </a:rPr>
              <a:t>플레이어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313911" y="1732731"/>
            <a:ext cx="3525520" cy="2294208"/>
          </a:xfrm>
          <a:prstGeom prst="rect">
            <a:avLst/>
          </a:prstGeom>
          <a:solidFill>
            <a:srgbClr val="A6A6A6"/>
          </a:solidFill>
          <a:ln>
            <a:solidFill>
              <a:schemeClr val="dk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2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defRPr lang="ko-KR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45991" y="4888520"/>
            <a:ext cx="3261361" cy="158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/>
            </a:pP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제목부터 알 수 있듯 다음 스테이지로 가는 오브젝트는 깃발로  하였습니다. </a:t>
            </a:r>
          </a:p>
          <a:p>
            <a:pPr algn="just">
              <a:defRPr lang="ko-KR"/>
            </a:pP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빨간 깃발은 </a:t>
            </a:r>
            <a:r>
              <a:rPr lang="ko-KR" altLang="en-US" sz="14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맵</a:t>
            </a:r>
            <a:r>
              <a:rPr lang="ko-KR" altLang="en-US" sz="1400" b="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에</a:t>
            </a: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이어져있는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두 개의 깃발 간의</a:t>
            </a: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이동되는 오브젝트입니다.</a:t>
            </a:r>
          </a:p>
          <a:p>
            <a:pPr algn="just">
              <a:defRPr lang="ko-KR"/>
            </a:pP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스테이지의 모든 금화를 모아서 다음 스테이지로 가는 최종 깃발이 활성화 되는 오브젝트입니다.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3485" y="4273064"/>
            <a:ext cx="18497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/>
            </a:pPr>
            <a:r>
              <a:rPr lang="ko-KR" altLang="en-US" b="0" spc="-150"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/>
                <a:ea typeface="G마켓 산스 TTF Bold"/>
              </a:rPr>
              <a:t>스테이지 오브젝트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991831" y="1732731"/>
            <a:ext cx="3525520" cy="2294208"/>
          </a:xfrm>
          <a:prstGeom prst="rect">
            <a:avLst/>
          </a:prstGeom>
          <a:solidFill>
            <a:srgbClr val="A6A6A6"/>
          </a:solidFill>
          <a:ln>
            <a:solidFill>
              <a:schemeClr val="dk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2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defRPr lang="ko-KR"/>
            </a:pPr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123910" y="4888520"/>
            <a:ext cx="3261362" cy="1377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lang="ko-KR"/>
            </a:pP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게임의 메인 방해꾼입니다.  기본적으로 모든 플랫폼 장르 게임에 존재하는 오브젝트이며 좌우로 움직여 플레이어에게 닿으면 게임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오버 되는</a:t>
            </a:r>
            <a:r>
              <a:rPr lang="ko-KR" altLang="en-US" sz="1400" b="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방식의 오브젝트입니다. 장애물 오브젝트는 다양한 디자인과 새로운 방식의 구조로 추가할 예정입니다.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57285" y="4273064"/>
            <a:ext cx="16402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/>
            </a:pPr>
            <a:r>
              <a:rPr lang="ko-KR" altLang="en-US" b="0" spc="-150">
                <a:solidFill>
                  <a:schemeClr val="tx1">
                    <a:lumMod val="75000"/>
                    <a:lumOff val="25000"/>
                  </a:schemeClr>
                </a:solidFill>
                <a:latin typeface="G마켓 산스 TTF Bold"/>
                <a:ea typeface="G마켓 산스 TTF Bold"/>
              </a:rPr>
              <a:t>장애물 오브젝트</a:t>
            </a:r>
          </a:p>
        </p:txBody>
      </p:sp>
      <p:sp>
        <p:nvSpPr>
          <p:cNvPr id="29" name="テキスト ボックス 3"/>
          <p:cNvSpPr txBox="1"/>
          <p:nvPr/>
        </p:nvSpPr>
        <p:spPr>
          <a:xfrm>
            <a:off x="651510" y="305526"/>
            <a:ext cx="9584055" cy="7688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latinLnBrk="1"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en-US" sz="45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게임 개발에 사용한 오브젝트 및 디자인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/>
          <a:srcRect t="5620" r="620"/>
          <a:stretch>
            <a:fillRect/>
          </a:stretch>
        </p:blipFill>
        <p:spPr>
          <a:xfrm>
            <a:off x="9010652" y="2628899"/>
            <a:ext cx="1517909" cy="80010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16715" y="2314575"/>
            <a:ext cx="2358570" cy="111442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6325" y="1804987"/>
            <a:ext cx="2507539" cy="19621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39986" y="6375518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48263" y="662359"/>
            <a:ext cx="3475629" cy="590295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265918" y="1128579"/>
            <a:ext cx="3392680" cy="5811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863698" y="1444774"/>
            <a:ext cx="4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7521724" y="1154217"/>
            <a:ext cx="2333001" cy="487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Transform</a:t>
            </a:r>
          </a:p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돋움"/>
                <a:ea typeface="돋움"/>
              </a:rPr>
              <a:t>위치</a:t>
            </a: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, </a:t>
            </a:r>
            <a:r>
              <a:rPr lang="ko-KR" altLang="en-US" sz="1200">
                <a:solidFill>
                  <a:schemeClr val="tx1"/>
                </a:solidFill>
                <a:latin typeface="돋움"/>
                <a:ea typeface="돋움"/>
              </a:rPr>
              <a:t>회전</a:t>
            </a: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, </a:t>
            </a:r>
            <a:r>
              <a:rPr lang="ko-KR" altLang="en-US" sz="1200">
                <a:solidFill>
                  <a:schemeClr val="tx1"/>
                </a:solidFill>
                <a:latin typeface="돋움"/>
                <a:ea typeface="돋움"/>
              </a:rPr>
              <a:t>크기</a:t>
            </a: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) </a:t>
            </a:r>
            <a:endParaRPr lang="ko-KR" altLang="en-US" sz="1200">
              <a:solidFill>
                <a:schemeClr val="tx1"/>
              </a:solidFill>
              <a:latin typeface="돋움"/>
              <a:ea typeface="돋움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65918" y="1750996"/>
            <a:ext cx="3392680" cy="14029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6862272" y="2391935"/>
            <a:ext cx="4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7520298" y="2101378"/>
            <a:ext cx="2333001" cy="487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Sprite Renderer</a:t>
            </a:r>
          </a:p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돋움"/>
                <a:ea typeface="돋움"/>
              </a:rPr>
              <a:t>게임 내 이미지 담당</a:t>
            </a: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)</a:t>
            </a:r>
            <a:r>
              <a:rPr lang="en-US" altLang="ko-KR" sz="1400">
                <a:solidFill>
                  <a:schemeClr val="tx1"/>
                </a:solidFill>
                <a:latin typeface="돋움"/>
                <a:ea typeface="돋움"/>
              </a:rPr>
              <a:t> </a:t>
            </a:r>
            <a:endParaRPr lang="ko-KR" altLang="en-US" sz="1400">
              <a:solidFill>
                <a:schemeClr val="tx1"/>
              </a:solidFill>
              <a:latin typeface="돋움"/>
              <a:ea typeface="돋움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64492" y="3193811"/>
            <a:ext cx="3392680" cy="1712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6860846" y="3868937"/>
            <a:ext cx="4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7518872" y="3578380"/>
            <a:ext cx="2333001" cy="487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Script</a:t>
            </a:r>
          </a:p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돋움"/>
                <a:ea typeface="돋움"/>
              </a:rPr>
              <a:t>게임 내 스크립트 파일 추가</a:t>
            </a: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263067" y="4931458"/>
            <a:ext cx="3392680" cy="1639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8" name="직선 화살표 연결선 17"/>
          <p:cNvCxnSpPr/>
          <p:nvPr/>
        </p:nvCxnSpPr>
        <p:spPr>
          <a:xfrm flipH="1">
            <a:off x="6867966" y="5747588"/>
            <a:ext cx="487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7525992" y="5410024"/>
            <a:ext cx="2333001" cy="585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Rigidbody </a:t>
            </a:r>
          </a:p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돋움"/>
                <a:ea typeface="돋움"/>
              </a:rPr>
              <a:t>게임 오브젝트를 물리 제어로 동작하게 함</a:t>
            </a: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)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35346" y="667107"/>
            <a:ext cx="2333001" cy="487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  <a:latin typeface="돋움"/>
                <a:ea typeface="돋움"/>
              </a:rPr>
              <a:t>Player Object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2628900" y="904875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3"/>
          <p:cNvSpPr txBox="1"/>
          <p:nvPr/>
        </p:nvSpPr>
        <p:spPr>
          <a:xfrm>
            <a:off x="1023962" y="0"/>
            <a:ext cx="3726180" cy="63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ko-KR" sz="36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게임 주요 구현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172" y="6313205"/>
            <a:ext cx="30976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45880" y="2268582"/>
            <a:ext cx="2123611" cy="337122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958680" y="1713109"/>
            <a:ext cx="2102266" cy="41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</a:rPr>
              <a:t>PlayerMovement</a:t>
            </a:r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044867" y="2268582"/>
            <a:ext cx="2124000" cy="33732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044867" y="1713109"/>
            <a:ext cx="2102266" cy="41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</a:rPr>
              <a:t>PlayerAnimation</a:t>
            </a:r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144243" y="2266603"/>
            <a:ext cx="2124000" cy="33732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131054" y="1713109"/>
            <a:ext cx="2102266" cy="41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</a:rPr>
              <a:t>PlayerJump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4" name="テキスト ボックス 3"/>
          <p:cNvSpPr txBox="1"/>
          <p:nvPr/>
        </p:nvSpPr>
        <p:spPr>
          <a:xfrm>
            <a:off x="845923" y="169135"/>
            <a:ext cx="8141509" cy="981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ko-KR" sz="36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게임 내 주요 오브젝트 구현(Script)</a:t>
            </a:r>
          </a:p>
          <a:p>
            <a:pPr lvl="0" latinLnBrk="1"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ko-KR" sz="23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플레이어 오브젝트 스크립트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9986" y="6375518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6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74679" y="1541143"/>
            <a:ext cx="2102266" cy="41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</a:rPr>
              <a:t>Enemy Repeat Move</a:t>
            </a:r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44935" y="2165851"/>
            <a:ext cx="4345024" cy="10951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46532" y="2137111"/>
            <a:ext cx="4314914" cy="111615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870124" y="1523643"/>
            <a:ext cx="2102266" cy="41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</a:rPr>
              <a:t>Enemy Animation</a:t>
            </a:r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7268" y="4016525"/>
            <a:ext cx="4345024" cy="105420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71386" y="3429000"/>
            <a:ext cx="2102266" cy="410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200">
                <a:solidFill>
                  <a:schemeClr val="tx1"/>
                </a:solidFill>
              </a:rPr>
              <a:t>Enemy Trigger</a:t>
            </a:r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" name="テキスト ボックス 3"/>
          <p:cNvSpPr txBox="1"/>
          <p:nvPr/>
        </p:nvSpPr>
        <p:spPr>
          <a:xfrm>
            <a:off x="845923" y="169134"/>
            <a:ext cx="8141509" cy="981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ko-KR" sz="36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게임 내 주요 오브젝트 구현(Script)</a:t>
            </a:r>
            <a:endParaRPr lang="ko-KR" altLang="en-US" sz="2300" b="0" spc="-100">
              <a:ln w="9525" cap="flat" cmpd="sng" algn="ctr"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  <a:prstDash val="solid"/>
                <a:round/>
              </a:ln>
              <a:solidFill>
                <a:schemeClr val="tx2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검은고딕 블랙"/>
              <a:ea typeface="검은고딕 블랙"/>
              <a:cs typeface="Trebuchet MS"/>
            </a:endParaRPr>
          </a:p>
          <a:p>
            <a:pPr lvl="0" latinLnBrk="1">
              <a:buClr>
                <a:schemeClr val="dk1"/>
              </a:buClr>
              <a:buSzPct val="25000"/>
              <a:buFont typeface="Arial"/>
              <a:buNone/>
              <a:defRPr lang="ko-KR"/>
            </a:pPr>
            <a:r>
              <a:rPr lang="ko-KR" altLang="en-US" sz="23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몬스터</a:t>
            </a:r>
            <a:r>
              <a:rPr lang="ko-KR" altLang="ko-KR" sz="2300" b="0" spc="-100">
                <a:ln w="9525" cap="flat" cmpd="sng" algn="ctr"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  <a:cs typeface="Trebuchet MS"/>
              </a:rPr>
              <a:t> 오브젝트 스크립트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9986" y="6375518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7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그림 97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60490" y="1284650"/>
            <a:ext cx="8471020" cy="4764949"/>
          </a:xfrm>
          <a:prstGeom prst="rect">
            <a:avLst/>
          </a:prstGeom>
        </p:spPr>
      </p:pic>
      <p:sp>
        <p:nvSpPr>
          <p:cNvPr id="976" name="TextBox 8"/>
          <p:cNvSpPr txBox="1"/>
          <p:nvPr/>
        </p:nvSpPr>
        <p:spPr>
          <a:xfrm>
            <a:off x="1061630" y="320188"/>
            <a:ext cx="2239735" cy="697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BFBFBF"/>
              </a:buClr>
              <a:buNone/>
              <a:defRPr lang="ko-KR"/>
            </a:pPr>
            <a:r>
              <a:rPr lang="ko-KR" altLang="en-US" sz="4000" b="0" spc="-100">
                <a:solidFill>
                  <a:srgbClr val="BFBFB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</a:rPr>
              <a:t>게임 데모</a:t>
            </a:r>
          </a:p>
        </p:txBody>
      </p:sp>
      <p:sp>
        <p:nvSpPr>
          <p:cNvPr id="977" name="TextBox 976"/>
          <p:cNvSpPr txBox="1"/>
          <p:nvPr/>
        </p:nvSpPr>
        <p:spPr>
          <a:xfrm>
            <a:off x="5939986" y="6375518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1630" y="320188"/>
            <a:ext cx="4887684" cy="697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BFBFBF"/>
              </a:buClr>
              <a:buNone/>
              <a:defRPr lang="ko-KR"/>
            </a:pPr>
            <a:r>
              <a:rPr lang="ko-KR" altLang="en-US" sz="4000" b="0" spc="-100">
                <a:solidFill>
                  <a:srgbClr val="BFBFB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검은고딕 블랙"/>
                <a:ea typeface="검은고딕 블랙"/>
              </a:rPr>
              <a:t>프로젝트 후기 및 성과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1052105" y="1097280"/>
            <a:ext cx="11130370" cy="0"/>
          </a:xfrm>
          <a:prstGeom prst="line">
            <a:avLst/>
          </a:prstGeom>
          <a:ln w="57150">
            <a:solidFill>
              <a:srgbClr val="2A3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483360" y="2956560"/>
            <a:ext cx="10708640" cy="0"/>
          </a:xfrm>
          <a:prstGeom prst="line">
            <a:avLst/>
          </a:prstGeom>
          <a:ln w="9525">
            <a:solidFill>
              <a:srgbClr val="96A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483360" y="4848013"/>
            <a:ext cx="10708640" cy="0"/>
          </a:xfrm>
          <a:prstGeom prst="line">
            <a:avLst/>
          </a:prstGeom>
          <a:ln w="9525">
            <a:solidFill>
              <a:srgbClr val="DCE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3593" y="1320838"/>
            <a:ext cx="5674298" cy="448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2400" b="0" spc="-150">
                <a:solidFill>
                  <a:schemeClr val="tx1"/>
                </a:solidFill>
                <a:latin typeface="G마켓 산스 TTF Bold"/>
                <a:ea typeface="G마켓 산스 TTF Bold"/>
              </a:rPr>
              <a:t>게임 소프트웨어 개발 구조 분석 및 습득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3593" y="1866037"/>
            <a:ext cx="8993726" cy="675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 lang="ko-KR"/>
            </a:pPr>
            <a:r>
              <a:rPr lang="ko-KR" altLang="en-US" sz="1600" b="0" spc="-150" dirty="0">
                <a:latin typeface="G마켓 산스 TTF Medium"/>
                <a:ea typeface="G마켓 산스 TTF Medium"/>
              </a:rPr>
              <a:t>게임 소프트웨어를 다루고 이번 프로젝트를 통해 게임 개발에 구조를 정밀하게 분석하고</a:t>
            </a:r>
          </a:p>
          <a:p>
            <a:pPr algn="just">
              <a:lnSpc>
                <a:spcPct val="120000"/>
              </a:lnSpc>
              <a:defRPr lang="ko-KR"/>
            </a:pPr>
            <a:r>
              <a:rPr lang="ko-KR" altLang="en-US" sz="1600" b="0" spc="-150" dirty="0">
                <a:latin typeface="G마켓 산스 TTF Medium"/>
                <a:ea typeface="G마켓 산스 TTF Medium"/>
              </a:rPr>
              <a:t>각 팀원 별 분야에 체계적으로 조사 및 습득을 하였습니다.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3593" y="3141617"/>
            <a:ext cx="6670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2400" spc="-150" dirty="0">
                <a:latin typeface="G마켓 산스 TTF Bold"/>
                <a:ea typeface="G마켓 산스 TTF Bold"/>
              </a:rPr>
              <a:t>상</a:t>
            </a:r>
            <a:r>
              <a:rPr lang="ko-KR" altLang="en-US" sz="2400" b="0" spc="-150" dirty="0">
                <a:solidFill>
                  <a:schemeClr val="tx1"/>
                </a:solidFill>
                <a:latin typeface="G마켓 산스 TTF Bold"/>
                <a:ea typeface="G마켓 산스 TTF Bold"/>
              </a:rPr>
              <a:t>용화 된 게임 엔진 기능 숙달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3593" y="3686816"/>
            <a:ext cx="899372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 lang="ko-KR"/>
            </a:pPr>
            <a:r>
              <a:rPr lang="en-US" altLang="ko-KR" sz="1600" b="0" spc="-150" dirty="0">
                <a:latin typeface="G마켓 산스 TTF Medium"/>
                <a:ea typeface="G마켓 산스 TTF Medium"/>
              </a:rPr>
              <a:t>Unity</a:t>
            </a:r>
            <a:r>
              <a:rPr lang="ko-KR" altLang="en-US" sz="1600" b="0" spc="-150" dirty="0">
                <a:latin typeface="G마켓 산스 TTF Medium"/>
                <a:ea typeface="G마켓 산스 TTF Medium"/>
              </a:rPr>
              <a:t> 엔진은 현재 수많은 기업들이 </a:t>
            </a:r>
            <a:r>
              <a:rPr lang="ko-KR" altLang="en-US" sz="1600" spc="-150" dirty="0">
                <a:latin typeface="G마켓 산스 TTF Medium"/>
                <a:ea typeface="G마켓 산스 TTF Medium"/>
              </a:rPr>
              <a:t>상용화</a:t>
            </a:r>
            <a:r>
              <a:rPr lang="ko-KR" altLang="en-US" sz="1600" b="0" spc="-150" dirty="0">
                <a:latin typeface="G마켓 산스 TTF Medium"/>
                <a:ea typeface="G마켓 산스 TTF Medium"/>
              </a:rPr>
              <a:t> 중인 엔진입니다. </a:t>
            </a:r>
          </a:p>
          <a:p>
            <a:pPr algn="just">
              <a:lnSpc>
                <a:spcPct val="120000"/>
              </a:lnSpc>
              <a:defRPr lang="ko-KR"/>
            </a:pPr>
            <a:r>
              <a:rPr lang="ko-KR" altLang="en-US" sz="1600" b="0" spc="-150" dirty="0">
                <a:latin typeface="G마켓 산스 TTF Medium"/>
                <a:ea typeface="G마켓 산스 TTF Medium"/>
              </a:rPr>
              <a:t>한번도 시도하지 않았던 엔진 기능을 이번 프로젝트를 통해 상당히 숙련되었습니다.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93593" y="5003036"/>
            <a:ext cx="5762493" cy="452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/>
            </a:pPr>
            <a:r>
              <a:rPr lang="ko-KR" altLang="en-US" sz="2400" b="0" spc="-150">
                <a:solidFill>
                  <a:schemeClr val="tx1"/>
                </a:solidFill>
                <a:latin typeface="G마켓 산스 TTF Bold"/>
                <a:ea typeface="G마켓 산스 TTF Bold"/>
              </a:rPr>
              <a:t>새로운 전공 분야의 도전 및 지원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93593" y="5548235"/>
            <a:ext cx="899372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 lang="ko-KR"/>
            </a:pPr>
            <a:r>
              <a:rPr lang="ko-KR" altLang="en-US" sz="1600" b="0" spc="-150" dirty="0">
                <a:latin typeface="G마켓 산스 TTF Medium"/>
                <a:ea typeface="G마켓 산스 TTF Medium"/>
              </a:rPr>
              <a:t>게임에는 프로그래밍 부분 뿐 만 아니라 디자인, 사운드, </a:t>
            </a:r>
            <a:r>
              <a:rPr lang="en-US" altLang="ko-KR" sz="1600" b="0" spc="-150" dirty="0">
                <a:latin typeface="G마켓 산스 TTF Medium"/>
                <a:ea typeface="G마켓 산스 TTF Medium"/>
              </a:rPr>
              <a:t>UI</a:t>
            </a:r>
            <a:r>
              <a:rPr lang="ko-KR" altLang="en-US" sz="1600" b="0" spc="-150" dirty="0">
                <a:latin typeface="G마켓 산스 TTF Medium"/>
                <a:ea typeface="G마켓 산스 TTF Medium"/>
              </a:rPr>
              <a:t> 배치 등 다양한 분야에서 </a:t>
            </a:r>
          </a:p>
          <a:p>
            <a:pPr algn="just">
              <a:lnSpc>
                <a:spcPct val="120000"/>
              </a:lnSpc>
              <a:defRPr lang="ko-KR"/>
            </a:pPr>
            <a:r>
              <a:rPr lang="ko-KR" altLang="en-US" sz="1600" b="0" spc="-150" dirty="0">
                <a:latin typeface="G마켓 산스 TTF Medium"/>
                <a:ea typeface="G마켓 산스 TTF Medium"/>
              </a:rPr>
              <a:t>작업해야 가능한 프로젝트입니다. 처음 도전하는 분야에서도 최대한 노력하고 현직 종사자의 </a:t>
            </a:r>
          </a:p>
          <a:p>
            <a:pPr algn="just">
              <a:lnSpc>
                <a:spcPct val="120000"/>
              </a:lnSpc>
              <a:defRPr lang="ko-KR"/>
            </a:pPr>
            <a:r>
              <a:rPr lang="ko-KR" altLang="en-US" sz="1600" b="0" spc="-150" dirty="0">
                <a:latin typeface="G마켓 산스 TTF Medium"/>
                <a:ea typeface="G마켓 산스 TTF Medium"/>
              </a:rPr>
              <a:t>조언과 피드백을 통해 미숙 하더라도 최선의 성과를 이뤘습니다.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39986" y="6442193"/>
            <a:ext cx="314128" cy="3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/>
              <a:t>9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21474836470000000000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21474836470000000000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645</Words>
  <Application>Microsoft Office PowerPoint</Application>
  <PresentationFormat>와이드스크린</PresentationFormat>
  <Paragraphs>121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G마켓 산스 TTF Bold</vt:lpstr>
      <vt:lpstr>G마켓 산스 TTF Medium</vt:lpstr>
      <vt:lpstr>검은고딕 블랙</vt:lpstr>
      <vt:lpstr>나눔스퀘어 Light</vt:lpstr>
      <vt:lpstr>돋움</vt:lpstr>
      <vt:lpstr>맑은 고딕</vt:lpstr>
      <vt:lpstr>배달의민족 도현</vt:lpstr>
      <vt:lpstr>배달의민족 한나체 Pro</vt:lpstr>
      <vt:lpstr>Arial</vt:lpstr>
      <vt:lpstr>Calibri</vt:lpstr>
      <vt:lpstr>Calisto MT</vt:lpstr>
      <vt:lpstr>Eras Bold ITC</vt:lpstr>
      <vt:lpstr>Wingdings 2</vt:lpstr>
      <vt:lpstr>슬레이트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</dc:creator>
  <cp:lastModifiedBy>노기섭</cp:lastModifiedBy>
  <cp:revision>150</cp:revision>
  <dcterms:created xsi:type="dcterms:W3CDTF">2021-09-27T11:46:37Z</dcterms:created>
  <dcterms:modified xsi:type="dcterms:W3CDTF">2022-07-19T01:28:37Z</dcterms:modified>
  <cp:version/>
</cp:coreProperties>
</file>