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83" r:id="rId5"/>
    <p:sldId id="258" r:id="rId6"/>
    <p:sldId id="281" r:id="rId7"/>
    <p:sldId id="265" r:id="rId8"/>
    <p:sldId id="273" r:id="rId9"/>
    <p:sldId id="285" r:id="rId10"/>
    <p:sldId id="286" r:id="rId11"/>
    <p:sldId id="287" r:id="rId12"/>
    <p:sldId id="288" r:id="rId13"/>
    <p:sldId id="266" r:id="rId14"/>
    <p:sldId id="284" r:id="rId15"/>
    <p:sldId id="270" r:id="rId16"/>
    <p:sldId id="271" r:id="rId17"/>
    <p:sldId id="275" r:id="rId18"/>
    <p:sldId id="278" r:id="rId19"/>
    <p:sldId id="279" r:id="rId20"/>
    <p:sldId id="276" r:id="rId21"/>
    <p:sldId id="277" r:id="rId22"/>
    <p:sldId id="291" r:id="rId23"/>
    <p:sldId id="292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77"/>
    <a:srgbClr val="F4C8C8"/>
    <a:srgbClr val="91FD7F"/>
    <a:srgbClr val="C2F4C7"/>
    <a:srgbClr val="86EA90"/>
    <a:srgbClr val="9BBEF7"/>
    <a:srgbClr val="32BAE4"/>
    <a:srgbClr val="64E72F"/>
    <a:srgbClr val="E036B3"/>
    <a:srgbClr val="5E5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노기섭" userId="ae9b08ef-567f-4a8b-b31c-0939526a8c0b" providerId="ADAL" clId="{4C961FEE-8BCC-4B67-9A1D-5EF8E8B9F301}"/>
    <pc:docChg chg="custSel modSld">
      <pc:chgData name="노기섭" userId="ae9b08ef-567f-4a8b-b31c-0939526a8c0b" providerId="ADAL" clId="{4C961FEE-8BCC-4B67-9A1D-5EF8E8B9F301}" dt="2022-07-19T01:23:57.687" v="0" actId="478"/>
      <pc:docMkLst>
        <pc:docMk/>
      </pc:docMkLst>
      <pc:sldChg chg="addSp delSp modSp mod">
        <pc:chgData name="노기섭" userId="ae9b08ef-567f-4a8b-b31c-0939526a8c0b" providerId="ADAL" clId="{4C961FEE-8BCC-4B67-9A1D-5EF8E8B9F301}" dt="2022-07-19T01:23:57.687" v="0" actId="478"/>
        <pc:sldMkLst>
          <pc:docMk/>
          <pc:sldMk cId="1882264368" sldId="256"/>
        </pc:sldMkLst>
        <pc:spChg chg="del">
          <ac:chgData name="노기섭" userId="ae9b08ef-567f-4a8b-b31c-0939526a8c0b" providerId="ADAL" clId="{4C961FEE-8BCC-4B67-9A1D-5EF8E8B9F301}" dt="2022-07-19T01:23:57.687" v="0" actId="478"/>
          <ac:spMkLst>
            <pc:docMk/>
            <pc:sldMk cId="1882264368" sldId="256"/>
            <ac:spMk id="3" creationId="{AA3112E3-63FA-43FA-96E0-D6D7EA43A6C7}"/>
          </ac:spMkLst>
        </pc:spChg>
        <pc:spChg chg="add mod">
          <ac:chgData name="노기섭" userId="ae9b08ef-567f-4a8b-b31c-0939526a8c0b" providerId="ADAL" clId="{4C961FEE-8BCC-4B67-9A1D-5EF8E8B9F301}" dt="2022-07-19T01:23:57.687" v="0" actId="478"/>
          <ac:spMkLst>
            <pc:docMk/>
            <pc:sldMk cId="1882264368" sldId="256"/>
            <ac:spMk id="6" creationId="{877515BB-85B4-293C-970F-D83420151A9A}"/>
          </ac:spMkLst>
        </pc:spChg>
        <pc:spChg chg="del">
          <ac:chgData name="노기섭" userId="ae9b08ef-567f-4a8b-b31c-0939526a8c0b" providerId="ADAL" clId="{4C961FEE-8BCC-4B67-9A1D-5EF8E8B9F301}" dt="2022-07-19T01:23:57.687" v="0" actId="478"/>
          <ac:spMkLst>
            <pc:docMk/>
            <pc:sldMk cId="1882264368" sldId="256"/>
            <ac:spMk id="15" creationId="{DFFD23FA-25FD-468C-82B3-608A2FA91A1A}"/>
          </ac:spMkLst>
        </pc:spChg>
        <pc:spChg chg="del">
          <ac:chgData name="노기섭" userId="ae9b08ef-567f-4a8b-b31c-0939526a8c0b" providerId="ADAL" clId="{4C961FEE-8BCC-4B67-9A1D-5EF8E8B9F301}" dt="2022-07-19T01:23:57.687" v="0" actId="478"/>
          <ac:spMkLst>
            <pc:docMk/>
            <pc:sldMk cId="1882264368" sldId="256"/>
            <ac:spMk id="17" creationId="{B93B00A8-727F-4618-B5C6-44C71F7AFF5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8E4076B2-37C9-7891-03E5-EC1C2F66AD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8149BD7-6AC3-14B8-3F3E-63B7E9B5F9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5AD3D-233C-4B0D-8F7F-1329B8C06668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05AE85C-8E6A-92C7-AC9C-BB1E1D849F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8C9EC1-C653-56FA-314F-4F406BA8BF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DB31C-DC4A-4B61-9D24-350D8E3B72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2665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F14FF-248B-45DF-86C8-390591B9C50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84ED8-6051-42C8-A538-36CD8B8357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9887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7218-EF3A-4A43-98DA-CC1B87CDF4E2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500">
                <a:solidFill>
                  <a:schemeClr val="tx1"/>
                </a:solidFill>
              </a:defRPr>
            </a:lvl1pPr>
          </a:lstStyle>
          <a:p>
            <a:fld id="{BEA81997-BAB9-49C8-AB06-545A9B9010E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141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6160-C73A-4C3D-BB0D-3841A0CC139F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38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AD8C-FC42-4785-AD22-C08C38D87F3B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00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A9D8-EA91-402A-85C1-475E90133784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817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3D66-84D8-44CB-9A6B-40AF1EF9A270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6934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7EA9E-7A83-4D9F-9041-FA6DE656A398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823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6046-1FD2-439C-A430-F75E6578C7EC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00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C891-70CE-464F-90BE-3C940221D20A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9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E9E42-47D0-4EB6-8E76-ED1E5B2FAAF5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47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986-BF2F-40C0-81B7-EA894598F38F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27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826CF-9D37-44C7-90FC-B9DFB555339E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36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8AFE-70AF-4732-9A69-ABD7845EFA18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29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2AF8-CACB-4387-852A-20B1AE1AE60F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2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9531-AA64-4E8F-99FA-131B9C526723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2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895A-1A04-493D-B6A5-018133D9AF29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31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30ED-7DE1-468C-B97A-5666255F8D64}" type="datetime1">
              <a:rPr lang="ko-KR" altLang="en-US" smtClean="0"/>
              <a:t>2022-07-19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731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B096D-97A5-4856-913A-AF124320E6EB}" type="datetime1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2161" y="62239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0">
                <a:solidFill>
                  <a:schemeClr val="tx1"/>
                </a:solidFill>
              </a:defRPr>
            </a:lvl1pPr>
          </a:lstStyle>
          <a:p>
            <a:fld id="{BEA81997-BAB9-49C8-AB06-545A9B9010E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502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djangoproject.com/ko/4.0/howto/legacy-database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BBB7002-AF4E-4D87-A7B5-E032CFC6B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r>
              <a:rPr lang="ko-KR" altLang="en-US" sz="4500" b="1" kern="0" spc="-20" dirty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사진 맞추기 퀴즈 웹게임</a:t>
            </a:r>
            <a:br>
              <a:rPr lang="ko-KR" altLang="en-US" sz="6000" kern="0" spc="0" dirty="0">
                <a:solidFill>
                  <a:schemeClr val="tx1"/>
                </a:solidFill>
                <a:effectLst/>
                <a:latin typeface="한양신명조"/>
              </a:rPr>
            </a:br>
            <a:r>
              <a:rPr lang="ko-KR" altLang="en-US" sz="6000" dirty="0">
                <a:solidFill>
                  <a:schemeClr val="tx1"/>
                </a:solidFill>
              </a:rPr>
              <a:t> </a:t>
            </a:r>
            <a:r>
              <a:rPr lang="en-US" altLang="ko-KR" sz="6000" dirty="0">
                <a:solidFill>
                  <a:schemeClr val="tx1"/>
                </a:solidFill>
              </a:rPr>
              <a:t> WITH</a:t>
            </a:r>
            <a:endParaRPr lang="ko-KR" altLang="en-US" sz="6000" dirty="0">
              <a:solidFill>
                <a:schemeClr val="tx1"/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3B1E8F3-8E60-D242-8171-9E2A6F22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>
                <a:solidFill>
                  <a:schemeClr val="bg1"/>
                </a:solidFill>
              </a:rPr>
              <a:t>1</a:t>
            </a:fld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부제목 5">
            <a:extLst>
              <a:ext uri="{FF2B5EF4-FFF2-40B4-BE49-F238E27FC236}">
                <a16:creationId xmlns:a16="http://schemas.microsoft.com/office/drawing/2014/main" id="{877515BB-85B4-293C-970F-D83420151A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264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FB6F1E-5BB6-42B8-B892-D19AD69B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II.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개발 진행 과정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ABA16-2C00-EC5B-5759-22D21147C06C}"/>
              </a:ext>
            </a:extLst>
          </p:cNvPr>
          <p:cNvSpPr txBox="1"/>
          <p:nvPr/>
        </p:nvSpPr>
        <p:spPr>
          <a:xfrm>
            <a:off x="1116364" y="1347913"/>
            <a:ext cx="265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1C2794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 err="1">
                <a:solidFill>
                  <a:srgbClr val="1C2794"/>
                </a:solidFill>
                <a:latin typeface="+mj-ea"/>
                <a:ea typeface="+mj-ea"/>
              </a:rPr>
              <a:t>방생성</a:t>
            </a:r>
            <a:endParaRPr lang="ko-KR" altLang="en-US" sz="2800" b="1" dirty="0">
              <a:solidFill>
                <a:srgbClr val="1C2794"/>
              </a:solidFill>
              <a:latin typeface="+mj-ea"/>
              <a:ea typeface="+mj-ea"/>
            </a:endParaRPr>
          </a:p>
        </p:txBody>
      </p:sp>
      <p:pic>
        <p:nvPicPr>
          <p:cNvPr id="9" name="내용 개체 틀 8" descr="텍스트이(가) 표시된 사진&#10;&#10;자동 생성된 설명">
            <a:extLst>
              <a:ext uri="{FF2B5EF4-FFF2-40B4-BE49-F238E27FC236}">
                <a16:creationId xmlns:a16="http://schemas.microsoft.com/office/drawing/2014/main" id="{8C3D9B0C-E5F4-CDFD-053F-681708769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77" y="1930399"/>
            <a:ext cx="7596432" cy="4177663"/>
          </a:xfrm>
        </p:spPr>
      </p:pic>
      <p:pic>
        <p:nvPicPr>
          <p:cNvPr id="13" name="그림 12" descr="텍스트이(가) 표시된 사진&#10;&#10;자동 생성된 설명">
            <a:extLst>
              <a:ext uri="{FF2B5EF4-FFF2-40B4-BE49-F238E27FC236}">
                <a16:creationId xmlns:a16="http://schemas.microsoft.com/office/drawing/2014/main" id="{6D59FE51-CA18-9D15-7DFD-0D50B4A03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77" y="1930399"/>
            <a:ext cx="7596432" cy="4322625"/>
          </a:xfrm>
          <a:prstGeom prst="rect">
            <a:avLst/>
          </a:prstGeom>
        </p:spPr>
      </p:pic>
      <p:sp>
        <p:nvSpPr>
          <p:cNvPr id="14" name="슬라이드 번호 개체 틀 13">
            <a:extLst>
              <a:ext uri="{FF2B5EF4-FFF2-40B4-BE49-F238E27FC236}">
                <a16:creationId xmlns:a16="http://schemas.microsoft.com/office/drawing/2014/main" id="{863C49AF-E7C6-208F-607A-6A7E4D25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11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FB6F1E-5BB6-42B8-B892-D19AD69B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II.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개발 진행 과정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ABA16-2C00-EC5B-5759-22D21147C06C}"/>
              </a:ext>
            </a:extLst>
          </p:cNvPr>
          <p:cNvSpPr txBox="1"/>
          <p:nvPr/>
        </p:nvSpPr>
        <p:spPr>
          <a:xfrm>
            <a:off x="1116364" y="1347913"/>
            <a:ext cx="265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1C2794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>
                <a:solidFill>
                  <a:srgbClr val="1C2794"/>
                </a:solidFill>
                <a:latin typeface="+mj-ea"/>
                <a:ea typeface="+mj-ea"/>
              </a:rPr>
              <a:t>대기실</a:t>
            </a:r>
          </a:p>
        </p:txBody>
      </p:sp>
      <p:pic>
        <p:nvPicPr>
          <p:cNvPr id="7" name="내용 개체 틀 6" descr="텍스트이(가) 표시된 사진&#10;&#10;자동 생성된 설명">
            <a:extLst>
              <a:ext uri="{FF2B5EF4-FFF2-40B4-BE49-F238E27FC236}">
                <a16:creationId xmlns:a16="http://schemas.microsoft.com/office/drawing/2014/main" id="{6ACE8D16-F6DF-7265-2C92-2D9662EDE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043" y="1930400"/>
            <a:ext cx="7595436" cy="3943928"/>
          </a:xfrm>
        </p:spPr>
      </p:pic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C0314D2D-33C9-49B5-D4EC-61E477D2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53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FB6F1E-5BB6-42B8-B892-D19AD69B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II.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개발 진행 과정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ABA16-2C00-EC5B-5759-22D21147C06C}"/>
              </a:ext>
            </a:extLst>
          </p:cNvPr>
          <p:cNvSpPr txBox="1"/>
          <p:nvPr/>
        </p:nvSpPr>
        <p:spPr>
          <a:xfrm>
            <a:off x="1116364" y="1347913"/>
            <a:ext cx="265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1C2794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>
                <a:solidFill>
                  <a:srgbClr val="1C2794"/>
                </a:solidFill>
                <a:latin typeface="+mj-ea"/>
                <a:ea typeface="+mj-ea"/>
              </a:rPr>
              <a:t>게임화면</a:t>
            </a:r>
          </a:p>
        </p:txBody>
      </p:sp>
      <p:pic>
        <p:nvPicPr>
          <p:cNvPr id="7" name="내용 개체 틀 6" descr="텍스트이(가) 표시된 사진&#10;&#10;자동 생성된 설명">
            <a:extLst>
              <a:ext uri="{FF2B5EF4-FFF2-40B4-BE49-F238E27FC236}">
                <a16:creationId xmlns:a16="http://schemas.microsoft.com/office/drawing/2014/main" id="{4FB6EC0C-7373-147E-3218-C959F8E21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46" y="1976505"/>
            <a:ext cx="7579593" cy="4318001"/>
          </a:xfr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EAEC62CC-F981-FB53-953E-EBCF611C9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46" y="1956723"/>
            <a:ext cx="7579593" cy="4324621"/>
          </a:xfrm>
          <a:prstGeom prst="rect">
            <a:avLst/>
          </a:prstGeom>
        </p:spPr>
      </p:pic>
      <p:pic>
        <p:nvPicPr>
          <p:cNvPr id="15" name="그림 14" descr="텍스트이(가) 표시된 사진&#10;&#10;자동 생성된 설명">
            <a:extLst>
              <a:ext uri="{FF2B5EF4-FFF2-40B4-BE49-F238E27FC236}">
                <a16:creationId xmlns:a16="http://schemas.microsoft.com/office/drawing/2014/main" id="{C4FE84DD-82A2-D387-CD7E-F9A6963117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46" y="1930400"/>
            <a:ext cx="7579593" cy="4377269"/>
          </a:xfrm>
          <a:prstGeom prst="rect">
            <a:avLst/>
          </a:prstGeom>
        </p:spPr>
      </p:pic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E949CE2B-A42A-2A3C-A76F-CB4C0B1C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72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F1E5F50-A068-46BA-9F9E-9EA0E1A3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361" y="2510832"/>
            <a:ext cx="6795454" cy="10790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5400" b="1" dirty="0">
                <a:solidFill>
                  <a:schemeClr val="bg1"/>
                </a:solidFill>
              </a:rPr>
              <a:t>III. </a:t>
            </a:r>
            <a:r>
              <a:rPr lang="ko-KR" altLang="en-US" sz="5400" b="1" dirty="0">
                <a:solidFill>
                  <a:schemeClr val="bg1"/>
                </a:solidFill>
              </a:rPr>
              <a:t>프로토타입 시연</a:t>
            </a:r>
            <a:endParaRPr lang="en-US" altLang="ko-KR" sz="5400" dirty="0">
              <a:solidFill>
                <a:schemeClr val="bg1"/>
              </a:solidFill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F98784F-ECA0-AE46-3AB0-65024D73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845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F1E5F50-A068-46BA-9F9E-9EA0E1A3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361" y="2510832"/>
            <a:ext cx="5890069" cy="10790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5400" b="1" dirty="0">
                <a:solidFill>
                  <a:schemeClr val="bg1"/>
                </a:solidFill>
              </a:rPr>
              <a:t>IV. </a:t>
            </a:r>
            <a:r>
              <a:rPr lang="ko-KR" altLang="en-US" sz="5400" b="1" dirty="0">
                <a:solidFill>
                  <a:schemeClr val="bg1"/>
                </a:solidFill>
              </a:rPr>
              <a:t>문제점</a:t>
            </a:r>
            <a:endParaRPr lang="en-US" altLang="ko-KR" sz="5400" dirty="0">
              <a:solidFill>
                <a:schemeClr val="bg1"/>
              </a:solidFill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0E78BA8A-37FF-F163-3B85-D50A4D3A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849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E7969D-ACF6-4AB7-A342-1514AF499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IV.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문제점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0B81A26-D45C-4AA2-84D9-C7C288F70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785" y="214879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dirty="0">
                <a:solidFill>
                  <a:srgbClr val="FF0000"/>
                </a:solidFill>
                <a:latin typeface="+mj-ea"/>
                <a:ea typeface="+mj-ea"/>
              </a:rPr>
              <a:t>1.</a:t>
            </a:r>
            <a:r>
              <a:rPr lang="en-US" altLang="ko-KR" sz="2800" dirty="0">
                <a:latin typeface="+mj-ea"/>
                <a:ea typeface="+mj-ea"/>
              </a:rPr>
              <a:t> WebSocket</a:t>
            </a:r>
            <a:r>
              <a:rPr lang="ko-KR" altLang="en-US" sz="2800" dirty="0">
                <a:latin typeface="+mj-ea"/>
                <a:ea typeface="+mj-ea"/>
              </a:rPr>
              <a:t>과 </a:t>
            </a:r>
            <a:r>
              <a:rPr lang="en-US" altLang="ko-KR" sz="2800" dirty="0">
                <a:latin typeface="+mj-ea"/>
                <a:ea typeface="+mj-ea"/>
              </a:rPr>
              <a:t>Channels </a:t>
            </a:r>
            <a:r>
              <a:rPr lang="ko-KR" altLang="en-US" sz="2800" dirty="0">
                <a:latin typeface="+mj-ea"/>
                <a:ea typeface="+mj-ea"/>
              </a:rPr>
              <a:t>활용 문제</a:t>
            </a:r>
            <a:endParaRPr lang="en-US" altLang="ko-KR" sz="28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8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endParaRPr lang="en-US" altLang="ko-KR" sz="28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800" dirty="0">
                <a:solidFill>
                  <a:srgbClr val="FF0000"/>
                </a:solidFill>
                <a:latin typeface="+mj-ea"/>
                <a:ea typeface="+mj-ea"/>
              </a:rPr>
              <a:t>2. </a:t>
            </a:r>
            <a:r>
              <a:rPr lang="en-US" altLang="ko-KR" sz="2800" dirty="0">
                <a:latin typeface="+mj-ea"/>
                <a:ea typeface="+mj-ea"/>
              </a:rPr>
              <a:t>JavaScript </a:t>
            </a:r>
            <a:r>
              <a:rPr lang="en-US" altLang="ko-KR" sz="2800" dirty="0" err="1">
                <a:latin typeface="+mj-ea"/>
                <a:ea typeface="+mj-ea"/>
              </a:rPr>
              <a:t>jquery</a:t>
            </a:r>
            <a:r>
              <a:rPr lang="en-US" altLang="ko-KR" sz="2800" dirty="0">
                <a:latin typeface="+mj-ea"/>
                <a:ea typeface="+mj-ea"/>
              </a:rPr>
              <a:t>(ajax) </a:t>
            </a:r>
            <a:r>
              <a:rPr lang="ko-KR" altLang="en-US" sz="2800" dirty="0">
                <a:latin typeface="+mj-ea"/>
                <a:ea typeface="+mj-ea"/>
              </a:rPr>
              <a:t>문제</a:t>
            </a:r>
            <a:endParaRPr lang="en-US" altLang="ko-KR" sz="28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28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2800" dirty="0">
                <a:solidFill>
                  <a:srgbClr val="FF0000"/>
                </a:solidFill>
                <a:latin typeface="+mj-ea"/>
                <a:ea typeface="+mj-ea"/>
              </a:rPr>
              <a:t>3. </a:t>
            </a:r>
            <a:r>
              <a:rPr lang="ko-KR" altLang="en-US" sz="2800" dirty="0">
                <a:latin typeface="+mj-ea"/>
                <a:ea typeface="+mj-ea"/>
              </a:rPr>
              <a:t>퀴즈 만들기 부분 문제</a:t>
            </a:r>
            <a:endParaRPr lang="en-US" altLang="ko-KR" sz="28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900CED7-855C-EEB5-90E5-F9FF11A4E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53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E6FF8D-997C-42D8-B20D-22B06938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3">
                    <a:lumMod val="75000"/>
                  </a:schemeClr>
                </a:solidFill>
              </a:rPr>
              <a:t>IV. </a:t>
            </a:r>
            <a:r>
              <a:rPr lang="ko-KR" altLang="en-US" b="1" dirty="0">
                <a:solidFill>
                  <a:schemeClr val="accent3">
                    <a:lumMod val="75000"/>
                  </a:schemeClr>
                </a:solidFill>
              </a:rPr>
              <a:t>문제점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17779-994D-4EE1-882A-195408B3BA84}"/>
              </a:ext>
            </a:extLst>
          </p:cNvPr>
          <p:cNvSpPr txBox="1"/>
          <p:nvPr/>
        </p:nvSpPr>
        <p:spPr>
          <a:xfrm>
            <a:off x="1361896" y="1506587"/>
            <a:ext cx="66044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E37777"/>
                </a:solidFill>
                <a:latin typeface="+mj-ea"/>
                <a:ea typeface="+mj-ea"/>
              </a:rPr>
              <a:t>1. WebSocket</a:t>
            </a:r>
            <a:r>
              <a:rPr lang="ko-KR" altLang="en-US" sz="2800" b="1" dirty="0">
                <a:solidFill>
                  <a:srgbClr val="E37777"/>
                </a:solidFill>
                <a:latin typeface="+mj-ea"/>
                <a:ea typeface="+mj-ea"/>
              </a:rPr>
              <a:t>과 </a:t>
            </a:r>
            <a:r>
              <a:rPr lang="en-US" altLang="ko-KR" sz="2800" b="1" dirty="0">
                <a:solidFill>
                  <a:srgbClr val="E37777"/>
                </a:solidFill>
                <a:latin typeface="+mj-ea"/>
                <a:ea typeface="+mj-ea"/>
              </a:rPr>
              <a:t>Channels </a:t>
            </a:r>
            <a:r>
              <a:rPr lang="ko-KR" altLang="en-US" sz="2800" b="1" dirty="0">
                <a:solidFill>
                  <a:srgbClr val="E37777"/>
                </a:solidFill>
                <a:latin typeface="+mj-ea"/>
                <a:ea typeface="+mj-ea"/>
              </a:rPr>
              <a:t>활용 문제</a:t>
            </a:r>
            <a:endParaRPr lang="en-US" altLang="ko-KR" sz="2800" b="1" dirty="0">
              <a:solidFill>
                <a:srgbClr val="E37777"/>
              </a:solidFill>
              <a:latin typeface="+mj-ea"/>
              <a:ea typeface="+mj-ea"/>
            </a:endParaRPr>
          </a:p>
          <a:p>
            <a:endParaRPr lang="ko-KR" altLang="en-US" sz="2800" b="1" dirty="0">
              <a:solidFill>
                <a:srgbClr val="E37777"/>
              </a:solidFill>
              <a:latin typeface="+mj-ea"/>
              <a:ea typeface="+mj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1E9ACC-11D3-4DFE-8B29-D756E7C7D37F}"/>
              </a:ext>
            </a:extLst>
          </p:cNvPr>
          <p:cNvSpPr txBox="1"/>
          <p:nvPr/>
        </p:nvSpPr>
        <p:spPr>
          <a:xfrm>
            <a:off x="7141398" y="2553437"/>
            <a:ext cx="4060763" cy="245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>
                <a:latin typeface="+mj-ea"/>
                <a:ea typeface="+mj-ea"/>
              </a:rPr>
              <a:t> 최초 구상은 실시간 동기식</a:t>
            </a:r>
            <a:endParaRPr lang="en-US" altLang="ko-KR" sz="2000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ko-KR" altLang="en-US" sz="2000" b="1" dirty="0">
                <a:latin typeface="+mj-ea"/>
                <a:ea typeface="+mj-ea"/>
              </a:rPr>
              <a:t>웹 게임</a:t>
            </a:r>
            <a:endParaRPr lang="en-US" altLang="ko-KR" sz="2000" b="1" dirty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srgbClr val="FF0000"/>
                </a:solidFill>
                <a:latin typeface="+mj-ea"/>
                <a:ea typeface="+mj-ea"/>
              </a:rPr>
              <a:t> But </a:t>
            </a:r>
            <a:r>
              <a:rPr lang="en-US" altLang="ko-KR" sz="2000" b="1" dirty="0">
                <a:latin typeface="+mj-ea"/>
                <a:ea typeface="+mj-ea"/>
              </a:rPr>
              <a:t>WebSocket</a:t>
            </a:r>
            <a:r>
              <a:rPr lang="ko-KR" altLang="en-US" sz="2000" b="1" dirty="0">
                <a:latin typeface="+mj-ea"/>
                <a:ea typeface="+mj-ea"/>
              </a:rPr>
              <a:t>과 </a:t>
            </a:r>
            <a:r>
              <a:rPr lang="en-US" altLang="ko-KR" sz="2000" b="1" dirty="0">
                <a:latin typeface="+mj-ea"/>
                <a:ea typeface="+mj-ea"/>
              </a:rPr>
              <a:t>Channels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>
                <a:latin typeface="+mj-ea"/>
                <a:ea typeface="+mj-ea"/>
              </a:rPr>
              <a:t>문제로 </a:t>
            </a:r>
            <a:r>
              <a:rPr lang="ko-KR" altLang="en-US" sz="2000" b="1" dirty="0" err="1">
                <a:latin typeface="+mj-ea"/>
                <a:ea typeface="+mj-ea"/>
              </a:rPr>
              <a:t>싱글플레이로</a:t>
            </a:r>
            <a:r>
              <a:rPr lang="ko-KR" altLang="en-US" sz="2000" b="1" dirty="0">
                <a:latin typeface="+mj-ea"/>
                <a:ea typeface="+mj-ea"/>
              </a:rPr>
              <a:t> 구현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5472DF3A-9799-6A70-BDDA-0C7FECE7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16</a:t>
            </a:fld>
            <a:endParaRPr lang="ko-KR" altLang="en-US"/>
          </a:p>
        </p:txBody>
      </p:sp>
      <p:pic>
        <p:nvPicPr>
          <p:cNvPr id="12" name="내용 개체 틀 11" descr="테이블이(가) 표시된 사진&#10;&#10;자동 생성된 설명">
            <a:extLst>
              <a:ext uri="{FF2B5EF4-FFF2-40B4-BE49-F238E27FC236}">
                <a16:creationId xmlns:a16="http://schemas.microsoft.com/office/drawing/2014/main" id="{894A2DD0-D8FD-E516-14E7-78CD990B0E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05170"/>
            <a:ext cx="5996695" cy="3616757"/>
          </a:xfrm>
        </p:spPr>
      </p:pic>
    </p:spTree>
    <p:extLst>
      <p:ext uri="{BB962C8B-B14F-4D97-AF65-F5344CB8AC3E}">
        <p14:creationId xmlns:p14="http://schemas.microsoft.com/office/powerpoint/2010/main" val="69974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3">
                    <a:lumMod val="75000"/>
                  </a:schemeClr>
                </a:solidFill>
              </a:rPr>
              <a:t>IV. </a:t>
            </a:r>
            <a:r>
              <a:rPr lang="ko-KR" altLang="en-US" b="1" dirty="0">
                <a:solidFill>
                  <a:schemeClr val="accent3">
                    <a:lumMod val="75000"/>
                  </a:schemeClr>
                </a:solidFill>
              </a:rPr>
              <a:t>문제점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954211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ko-KR" b="1" dirty="0">
              <a:latin typeface="+mj-ea"/>
              <a:ea typeface="+mj-ea"/>
              <a:hlinkClick r:id="rId2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ko-KR" altLang="en-US" b="1" dirty="0">
                <a:latin typeface="+mj-ea"/>
                <a:ea typeface="+mj-ea"/>
              </a:rPr>
              <a:t>기존 구상은 역할 분담으로 한 명이 </a:t>
            </a:r>
            <a:r>
              <a:rPr lang="en-US" altLang="ko-KR" b="1" dirty="0">
                <a:latin typeface="+mj-ea"/>
                <a:ea typeface="+mj-ea"/>
              </a:rPr>
              <a:t>JavaScript part</a:t>
            </a:r>
            <a:r>
              <a:rPr lang="ko-KR" altLang="en-US" b="1" dirty="0">
                <a:latin typeface="+mj-ea"/>
                <a:ea typeface="+mj-ea"/>
              </a:rPr>
              <a:t>를 맡음</a:t>
            </a:r>
            <a:endParaRPr lang="en-US" altLang="ko-KR" b="1" dirty="0">
              <a:latin typeface="+mj-ea"/>
              <a:ea typeface="+mj-ea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ko-KR" b="1" dirty="0">
              <a:latin typeface="+mj-ea"/>
              <a:ea typeface="+mj-ea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ko-KR" altLang="en-US" b="1" dirty="0">
                <a:latin typeface="+mj-ea"/>
                <a:ea typeface="+mj-ea"/>
              </a:rPr>
              <a:t>하지만 </a:t>
            </a:r>
            <a:r>
              <a:rPr lang="en-US" altLang="ko-KR" b="1" dirty="0">
                <a:latin typeface="+mj-ea"/>
                <a:ea typeface="+mj-ea"/>
              </a:rPr>
              <a:t>JavaScript</a:t>
            </a:r>
            <a:r>
              <a:rPr lang="ko-KR" altLang="en-US" b="1" dirty="0">
                <a:latin typeface="+mj-ea"/>
                <a:ea typeface="+mj-ea"/>
              </a:rPr>
              <a:t>를 잘 쓰는 인원이 없어서 많은 난황을 겪음</a:t>
            </a:r>
            <a:endParaRPr lang="en-US" altLang="ko-KR" b="1" dirty="0">
              <a:latin typeface="+mj-ea"/>
              <a:ea typeface="+mj-ea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endParaRPr lang="en-US" altLang="ko-KR" b="1" dirty="0"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2CE64-5F02-4D3F-819C-A3B01AEDF7FA}"/>
              </a:ext>
            </a:extLst>
          </p:cNvPr>
          <p:cNvSpPr txBox="1"/>
          <p:nvPr/>
        </p:nvSpPr>
        <p:spPr>
          <a:xfrm>
            <a:off x="1361896" y="1506587"/>
            <a:ext cx="6137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ko-KR" sz="2800" b="1" dirty="0">
                <a:solidFill>
                  <a:srgbClr val="E37777"/>
                </a:solidFill>
                <a:latin typeface="+mj-ea"/>
                <a:ea typeface="+mj-ea"/>
              </a:rPr>
              <a:t>2. JavaScript </a:t>
            </a:r>
            <a:r>
              <a:rPr lang="en-US" altLang="ko-KR" sz="2800" b="1" dirty="0" err="1">
                <a:solidFill>
                  <a:srgbClr val="E37777"/>
                </a:solidFill>
                <a:latin typeface="+mj-ea"/>
                <a:ea typeface="+mj-ea"/>
              </a:rPr>
              <a:t>jquery</a:t>
            </a:r>
            <a:r>
              <a:rPr lang="en-US" altLang="ko-KR" sz="2800" b="1" dirty="0">
                <a:solidFill>
                  <a:srgbClr val="E37777"/>
                </a:solidFill>
                <a:latin typeface="+mj-ea"/>
                <a:ea typeface="+mj-ea"/>
              </a:rPr>
              <a:t>(ajax) </a:t>
            </a:r>
            <a:r>
              <a:rPr lang="ko-KR" altLang="en-US" sz="2800" b="1" dirty="0">
                <a:solidFill>
                  <a:srgbClr val="E37777"/>
                </a:solidFill>
                <a:latin typeface="+mj-ea"/>
                <a:ea typeface="+mj-ea"/>
              </a:rPr>
              <a:t>문제</a:t>
            </a:r>
            <a:endParaRPr lang="en-US" altLang="ko-KR" sz="2800" b="1" dirty="0">
              <a:solidFill>
                <a:srgbClr val="E37777"/>
              </a:solidFill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241DD2A-8EF4-7EA6-1C5D-CD766F31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EB66111F-3EA6-DD2B-9737-3D2067E9CCEC}"/>
              </a:ext>
            </a:extLst>
          </p:cNvPr>
          <p:cNvSpPr txBox="1">
            <a:spLocks/>
          </p:cNvSpPr>
          <p:nvPr/>
        </p:nvSpPr>
        <p:spPr>
          <a:xfrm>
            <a:off x="677334" y="4156354"/>
            <a:ext cx="8596668" cy="1954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l"/>
            </a:pPr>
            <a:endParaRPr lang="en-US" altLang="ko-KR" b="1" dirty="0">
              <a:latin typeface="+mj-ea"/>
              <a:ea typeface="+mj-ea"/>
              <a:hlinkClick r:id="rId2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l"/>
            </a:pPr>
            <a:r>
              <a:rPr lang="ko-KR" altLang="en-US" b="1" dirty="0">
                <a:latin typeface="+mj-ea"/>
                <a:ea typeface="+mj-ea"/>
              </a:rPr>
              <a:t>방학 기간 동안 </a:t>
            </a:r>
            <a:r>
              <a:rPr lang="en-US" altLang="ko-KR" b="1" dirty="0">
                <a:latin typeface="+mj-ea"/>
                <a:ea typeface="+mj-ea"/>
              </a:rPr>
              <a:t>JavaScript</a:t>
            </a:r>
            <a:r>
              <a:rPr lang="ko-KR" altLang="en-US" b="1" dirty="0">
                <a:latin typeface="+mj-ea"/>
                <a:ea typeface="+mj-ea"/>
              </a:rPr>
              <a:t>를 터득</a:t>
            </a:r>
            <a:endParaRPr lang="en-US" altLang="ko-KR" b="1" dirty="0">
              <a:latin typeface="+mj-ea"/>
              <a:ea typeface="+mj-ea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l"/>
            </a:pPr>
            <a:endParaRPr lang="en-US" altLang="ko-KR" b="1" dirty="0">
              <a:latin typeface="+mj-ea"/>
              <a:ea typeface="+mj-ea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l"/>
            </a:pPr>
            <a:r>
              <a:rPr lang="ko-KR" altLang="en-US" b="1" dirty="0">
                <a:latin typeface="+mj-ea"/>
                <a:ea typeface="+mj-ea"/>
              </a:rPr>
              <a:t>한 명이 전담하는 것이 아닌 팀원 전체의 기량 향상</a:t>
            </a:r>
            <a:endParaRPr lang="en-US" altLang="ko-KR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781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E6EB03-8FDB-498B-BA53-389306B1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3">
                    <a:lumMod val="75000"/>
                  </a:schemeClr>
                </a:solidFill>
              </a:rPr>
              <a:t>IV. </a:t>
            </a:r>
            <a:r>
              <a:rPr lang="ko-KR" altLang="en-US" b="1" dirty="0">
                <a:solidFill>
                  <a:schemeClr val="accent3">
                    <a:lumMod val="75000"/>
                  </a:schemeClr>
                </a:solidFill>
              </a:rPr>
              <a:t>문제점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D347AB-E91E-482F-A50F-BC7700EF2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5352" y="2160215"/>
            <a:ext cx="4086809" cy="359621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solidFill>
                  <a:schemeClr val="tx1"/>
                </a:solidFill>
                <a:latin typeface="+mj-ea"/>
                <a:ea typeface="+mj-ea"/>
              </a:rPr>
              <a:t>OpenCV</a:t>
            </a: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로 이미지 처리는 </a:t>
            </a: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성공하였으나 </a:t>
            </a: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b="1" dirty="0">
                <a:solidFill>
                  <a:srgbClr val="FF0000"/>
                </a:solidFill>
                <a:latin typeface="+mj-ea"/>
                <a:ea typeface="+mj-ea"/>
              </a:rPr>
              <a:t>quiz</a:t>
            </a:r>
            <a:r>
              <a:rPr lang="ko-KR" altLang="en-US" sz="2000" b="1" dirty="0">
                <a:solidFill>
                  <a:srgbClr val="FF0000"/>
                </a:solidFill>
                <a:latin typeface="+mj-ea"/>
                <a:ea typeface="+mj-ea"/>
              </a:rPr>
              <a:t> 만들기</a:t>
            </a:r>
            <a:r>
              <a:rPr lang="en-US" altLang="ko-KR" sz="2000" b="1" dirty="0">
                <a:solidFill>
                  <a:srgbClr val="FF0000"/>
                </a:solidFill>
                <a:latin typeface="+mj-ea"/>
                <a:ea typeface="+mj-ea"/>
              </a:rPr>
              <a:t>(DB)</a:t>
            </a: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2000" b="1" dirty="0">
                <a:solidFill>
                  <a:schemeClr val="tx1"/>
                </a:solidFill>
                <a:latin typeface="+mj-ea"/>
                <a:ea typeface="+mj-ea"/>
              </a:rPr>
              <a:t>부분에서 문제점 발생</a:t>
            </a:r>
            <a:endParaRPr lang="en-US" altLang="ko-KR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None/>
            </a:pPr>
            <a:endParaRPr lang="ko-KR" altLang="en-US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CB73DB-9974-474A-8BF3-7FDC88F5EFE8}"/>
              </a:ext>
            </a:extLst>
          </p:cNvPr>
          <p:cNvSpPr txBox="1"/>
          <p:nvPr/>
        </p:nvSpPr>
        <p:spPr>
          <a:xfrm>
            <a:off x="1361896" y="1506587"/>
            <a:ext cx="6137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E37777"/>
                </a:solidFill>
                <a:latin typeface="+mj-ea"/>
                <a:ea typeface="+mj-ea"/>
              </a:rPr>
              <a:t>3. </a:t>
            </a:r>
            <a:r>
              <a:rPr lang="ko-KR" altLang="en-US" sz="2800" b="1" dirty="0">
                <a:solidFill>
                  <a:srgbClr val="E37777"/>
                </a:solidFill>
                <a:latin typeface="+mj-ea"/>
                <a:ea typeface="+mj-ea"/>
              </a:rPr>
              <a:t>퀴즈 만들기 부분 문제</a:t>
            </a:r>
            <a:endParaRPr lang="en-US" altLang="ko-KR" sz="2800" b="1" dirty="0">
              <a:solidFill>
                <a:srgbClr val="E37777"/>
              </a:solidFill>
              <a:latin typeface="+mj-ea"/>
              <a:ea typeface="+mj-ea"/>
            </a:endParaRPr>
          </a:p>
          <a:p>
            <a:endParaRPr lang="ko-KR" altLang="en-US" sz="2800" b="1" dirty="0">
              <a:solidFill>
                <a:srgbClr val="E37777"/>
              </a:solidFill>
              <a:latin typeface="+mj-ea"/>
              <a:ea typeface="+mj-ea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8CD4E94-4A85-4C8A-BC84-DA8E5035C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60215"/>
            <a:ext cx="6208086" cy="3807204"/>
          </a:xfrm>
          <a:prstGeom prst="rect">
            <a:avLst/>
          </a:prstGeom>
        </p:spPr>
      </p:pic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CCFCA09-FE6A-321B-297B-6FAA52276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375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E6EB03-8FDB-498B-BA53-389306B1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3">
                    <a:lumMod val="75000"/>
                  </a:schemeClr>
                </a:solidFill>
              </a:rPr>
              <a:t>IV. </a:t>
            </a:r>
            <a:r>
              <a:rPr lang="ko-KR" altLang="en-US" b="1" dirty="0">
                <a:solidFill>
                  <a:schemeClr val="accent3">
                    <a:lumMod val="75000"/>
                  </a:schemeClr>
                </a:solidFill>
              </a:rPr>
              <a:t>문제점</a:t>
            </a: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CB73DB-9974-474A-8BF3-7FDC88F5EFE8}"/>
              </a:ext>
            </a:extLst>
          </p:cNvPr>
          <p:cNvSpPr txBox="1"/>
          <p:nvPr/>
        </p:nvSpPr>
        <p:spPr>
          <a:xfrm>
            <a:off x="1361896" y="1506587"/>
            <a:ext cx="6137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E37777"/>
                </a:solidFill>
                <a:latin typeface="+mj-ea"/>
                <a:ea typeface="+mj-ea"/>
              </a:rPr>
              <a:t>3. </a:t>
            </a:r>
            <a:r>
              <a:rPr lang="ko-KR" altLang="en-US" sz="2800" b="1" dirty="0">
                <a:solidFill>
                  <a:srgbClr val="E37777"/>
                </a:solidFill>
                <a:latin typeface="+mj-ea"/>
                <a:ea typeface="+mj-ea"/>
              </a:rPr>
              <a:t>퀴즈 만들기 부분 문제</a:t>
            </a:r>
            <a:endParaRPr lang="en-US" altLang="ko-KR" sz="2800" b="1" dirty="0">
              <a:solidFill>
                <a:srgbClr val="E37777"/>
              </a:solidFill>
              <a:latin typeface="+mj-ea"/>
              <a:ea typeface="+mj-ea"/>
            </a:endParaRPr>
          </a:p>
          <a:p>
            <a:endParaRPr lang="ko-KR" altLang="en-US" sz="2800" b="1" dirty="0">
              <a:solidFill>
                <a:srgbClr val="E37777"/>
              </a:solidFill>
              <a:latin typeface="+mj-ea"/>
              <a:ea typeface="+mj-ea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50EB7C12-700E-4EB9-B7BA-584AB99F9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2367627"/>
            <a:ext cx="8596668" cy="3880773"/>
          </a:xfrm>
        </p:spPr>
        <p:txBody>
          <a:bodyPr/>
          <a:lstStyle/>
          <a:p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ko-KR" altLang="en-US" dirty="0">
                <a:solidFill>
                  <a:srgbClr val="000000"/>
                </a:solidFill>
                <a:latin typeface="+mj-ea"/>
                <a:ea typeface="+mj-ea"/>
              </a:rPr>
              <a:t>최초 </a:t>
            </a:r>
            <a:r>
              <a:rPr lang="en-US" altLang="ko-KR" dirty="0">
                <a:solidFill>
                  <a:srgbClr val="000000"/>
                </a:solidFill>
                <a:latin typeface="+mj-ea"/>
                <a:ea typeface="+mj-ea"/>
              </a:rPr>
              <a:t>DB </a:t>
            </a:r>
            <a:r>
              <a:rPr lang="ko-KR" altLang="en-US" dirty="0">
                <a:solidFill>
                  <a:srgbClr val="000000"/>
                </a:solidFill>
                <a:latin typeface="+mj-ea"/>
                <a:ea typeface="+mj-ea"/>
              </a:rPr>
              <a:t>설계와 진행 과정에서의 오류</a:t>
            </a:r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ko-KR" altLang="en-US" dirty="0">
                <a:solidFill>
                  <a:srgbClr val="000000"/>
                </a:solidFill>
                <a:latin typeface="+mj-ea"/>
                <a:ea typeface="+mj-ea"/>
              </a:rPr>
              <a:t>대기실에 채팅 구현에 많은 시간을 투자하였음</a:t>
            </a:r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ko-KR" altLang="en-US" dirty="0">
                <a:solidFill>
                  <a:srgbClr val="000000"/>
                </a:solidFill>
                <a:latin typeface="+mj-ea"/>
                <a:ea typeface="+mj-ea"/>
              </a:rPr>
              <a:t>멀티플레이를 중점으로 두어 그에 관한 공부에 많은 시간 소요</a:t>
            </a:r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  <a:p>
            <a:endParaRPr lang="en-US" altLang="ko-KR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C87FCFF-339F-E765-E52D-3CDBE580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567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1372F6-8178-4624-984F-804344F8C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065" y="1779414"/>
            <a:ext cx="5698067" cy="448591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latinLnBrk="0">
              <a:lnSpc>
                <a:spcPct val="180000"/>
              </a:lnSpc>
            </a:pPr>
            <a: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  <a:t>I.	</a:t>
            </a:r>
            <a:r>
              <a:rPr lang="ko-KR" altLang="en-US" sz="2400" b="1" dirty="0">
                <a:solidFill>
                  <a:schemeClr val="accent3">
                    <a:lumMod val="50000"/>
                  </a:schemeClr>
                </a:solidFill>
              </a:rPr>
              <a:t>주제 선정 이유</a:t>
            </a:r>
            <a:b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  <a:t>II.	</a:t>
            </a:r>
            <a:r>
              <a:rPr lang="ko-KR" altLang="en-US" sz="2400" b="1" dirty="0">
                <a:solidFill>
                  <a:schemeClr val="accent3">
                    <a:lumMod val="50000"/>
                  </a:schemeClr>
                </a:solidFill>
              </a:rPr>
              <a:t>개발 진행 과정</a:t>
            </a:r>
            <a:b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  <a:t>III.	</a:t>
            </a:r>
            <a:r>
              <a:rPr lang="ko-KR" altLang="en-US" sz="2400" b="1" dirty="0">
                <a:solidFill>
                  <a:schemeClr val="accent3">
                    <a:lumMod val="50000"/>
                  </a:schemeClr>
                </a:solidFill>
              </a:rPr>
              <a:t>프로토타입 시연</a:t>
            </a:r>
            <a:b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  <a:t>IV.	</a:t>
            </a:r>
            <a:r>
              <a:rPr lang="ko-KR" altLang="en-US" sz="2400" b="1" dirty="0">
                <a:solidFill>
                  <a:schemeClr val="accent3">
                    <a:lumMod val="50000"/>
                  </a:schemeClr>
                </a:solidFill>
              </a:rPr>
              <a:t>문제점</a:t>
            </a:r>
            <a:b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  <a:t>V.	</a:t>
            </a:r>
            <a:r>
              <a:rPr lang="ko-KR" altLang="en-US" sz="2400" b="1" dirty="0">
                <a:solidFill>
                  <a:schemeClr val="accent3">
                    <a:lumMod val="50000"/>
                  </a:schemeClr>
                </a:solidFill>
              </a:rPr>
              <a:t>앞으로의 계획</a:t>
            </a:r>
            <a:b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altLang="ko-KR" sz="24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en-US" altLang="ko-K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3CFFBA-C50E-4256-8853-A95B46C8B41D}"/>
              </a:ext>
            </a:extLst>
          </p:cNvPr>
          <p:cNvSpPr txBox="1"/>
          <p:nvPr/>
        </p:nvSpPr>
        <p:spPr>
          <a:xfrm>
            <a:off x="1368664" y="464217"/>
            <a:ext cx="378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solidFill>
                  <a:schemeClr val="accent3">
                    <a:lumMod val="25000"/>
                  </a:schemeClr>
                </a:solidFill>
                <a:latin typeface="+mj-ea"/>
                <a:ea typeface="+mj-ea"/>
              </a:rPr>
              <a:t>목차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44B0CB-591A-8881-DCBB-979E3AF7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083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F1E5F50-A068-46BA-9F9E-9EA0E1A3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361" y="2510832"/>
            <a:ext cx="5890069" cy="10790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5400" b="1" dirty="0">
                <a:solidFill>
                  <a:schemeClr val="bg1"/>
                </a:solidFill>
              </a:rPr>
              <a:t>V. </a:t>
            </a:r>
            <a:r>
              <a:rPr lang="ko-KR" altLang="en-US" sz="5400" b="1" dirty="0">
                <a:solidFill>
                  <a:schemeClr val="bg1"/>
                </a:solidFill>
              </a:rPr>
              <a:t>앞으로의 계획</a:t>
            </a:r>
            <a:endParaRPr lang="en-US" altLang="ko-KR" sz="5400" dirty="0">
              <a:solidFill>
                <a:schemeClr val="bg1"/>
              </a:solidFill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7C9A01B-D4CB-632F-1E1E-BCCD7F48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2331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rgbClr val="D6A15F"/>
                </a:solidFill>
              </a:rPr>
              <a:t>V. </a:t>
            </a:r>
            <a:r>
              <a:rPr lang="ko-KR" altLang="en-US" b="1" dirty="0">
                <a:solidFill>
                  <a:srgbClr val="D6A15F"/>
                </a:solidFill>
              </a:rPr>
              <a:t>앞으로의 계획</a:t>
            </a:r>
            <a:endParaRPr lang="ko-KR" altLang="en-US" dirty="0">
              <a:solidFill>
                <a:srgbClr val="D6A15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79358" y="2061977"/>
            <a:ext cx="8596668" cy="3880773"/>
          </a:xfrm>
        </p:spPr>
        <p:txBody>
          <a:bodyPr>
            <a:normAutofit/>
          </a:bodyPr>
          <a:lstStyle/>
          <a:p>
            <a:r>
              <a:rPr lang="ko-KR" altLang="en-US" sz="2000" dirty="0" err="1">
                <a:latin typeface="+mj-ea"/>
                <a:ea typeface="+mj-ea"/>
              </a:rPr>
              <a:t>미구현</a:t>
            </a:r>
            <a:r>
              <a:rPr lang="ko-KR" altLang="en-US" sz="2000" dirty="0">
                <a:latin typeface="+mj-ea"/>
                <a:ea typeface="+mj-ea"/>
              </a:rPr>
              <a:t> 파트 구현 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퀴즈 만들기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</a:p>
          <a:p>
            <a:endParaRPr lang="en-US" altLang="ko-KR" sz="2000" dirty="0">
              <a:latin typeface="+mj-ea"/>
              <a:ea typeface="+mj-ea"/>
            </a:endParaRPr>
          </a:p>
          <a:p>
            <a:r>
              <a:rPr lang="en-US" altLang="ko-KR" sz="2000" dirty="0">
                <a:latin typeface="+mj-ea"/>
                <a:ea typeface="+mj-ea"/>
              </a:rPr>
              <a:t>WebSocket</a:t>
            </a:r>
            <a:r>
              <a:rPr lang="ko-KR" altLang="en-US" sz="2000" dirty="0">
                <a:latin typeface="+mj-ea"/>
                <a:ea typeface="+mj-ea"/>
              </a:rPr>
              <a:t>와</a:t>
            </a:r>
            <a:r>
              <a:rPr lang="en-US" altLang="ko-KR" sz="2000" dirty="0">
                <a:latin typeface="+mj-ea"/>
                <a:ea typeface="+mj-ea"/>
              </a:rPr>
              <a:t> Channels </a:t>
            </a:r>
            <a:r>
              <a:rPr lang="ko-KR" altLang="en-US" sz="2000" dirty="0">
                <a:latin typeface="+mj-ea"/>
                <a:ea typeface="+mj-ea"/>
              </a:rPr>
              <a:t>지식 습득</a:t>
            </a:r>
            <a:endParaRPr lang="en-US" altLang="ko-KR" sz="2000" dirty="0">
              <a:latin typeface="+mj-ea"/>
              <a:ea typeface="+mj-ea"/>
            </a:endParaRPr>
          </a:p>
          <a:p>
            <a:endParaRPr lang="en-US" altLang="ko-KR" sz="2000" dirty="0">
              <a:latin typeface="+mj-ea"/>
              <a:ea typeface="+mj-ea"/>
            </a:endParaRPr>
          </a:p>
          <a:p>
            <a:r>
              <a:rPr lang="en-US" altLang="ko-KR" sz="2000" dirty="0">
                <a:latin typeface="+mj-ea"/>
                <a:ea typeface="+mj-ea"/>
              </a:rPr>
              <a:t>JavaScript </a:t>
            </a:r>
            <a:r>
              <a:rPr lang="ko-KR" altLang="en-US" sz="2000">
                <a:latin typeface="+mj-ea"/>
                <a:ea typeface="+mj-ea"/>
              </a:rPr>
              <a:t>숙련도 향상</a:t>
            </a:r>
            <a:endParaRPr lang="en-US" altLang="ko-KR" sz="2000" dirty="0">
              <a:latin typeface="+mj-ea"/>
              <a:ea typeface="+mj-ea"/>
            </a:endParaRPr>
          </a:p>
          <a:p>
            <a:endParaRPr lang="en-US" altLang="ko-KR" sz="2000" dirty="0">
              <a:latin typeface="+mj-ea"/>
              <a:ea typeface="+mj-ea"/>
            </a:endParaRPr>
          </a:p>
          <a:p>
            <a:r>
              <a:rPr lang="ko-KR" altLang="en-US" sz="2000" dirty="0">
                <a:latin typeface="+mj-ea"/>
                <a:ea typeface="+mj-ea"/>
              </a:rPr>
              <a:t>새로운 기능 추가 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초대링크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 err="1">
                <a:latin typeface="+mj-ea"/>
                <a:ea typeface="+mj-ea"/>
              </a:rPr>
              <a:t>비밀방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</a:p>
          <a:p>
            <a:endParaRPr lang="en-US" altLang="ko-KR" sz="2000" dirty="0">
              <a:latin typeface="+mj-ea"/>
              <a:ea typeface="+mj-ea"/>
            </a:endParaRPr>
          </a:p>
          <a:p>
            <a:endParaRPr lang="en-US" altLang="ko-KR" sz="2000" dirty="0">
              <a:latin typeface="+mj-ea"/>
              <a:ea typeface="+mj-ea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764C36E-9EEE-507C-8E0B-BE655E1A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912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rgbClr val="D6A15F"/>
                </a:solidFill>
              </a:rPr>
              <a:t>V. </a:t>
            </a:r>
            <a:r>
              <a:rPr lang="ko-KR" altLang="en-US" b="1" dirty="0">
                <a:solidFill>
                  <a:srgbClr val="D6A15F"/>
                </a:solidFill>
              </a:rPr>
              <a:t>앞으로의 계획</a:t>
            </a:r>
            <a:endParaRPr lang="ko-KR" altLang="en-US" dirty="0">
              <a:solidFill>
                <a:srgbClr val="D6A15F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764C36E-9EEE-507C-8E0B-BE655E1A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5631F-B9D7-D59F-BCB2-65A9C1D40F93}"/>
              </a:ext>
            </a:extLst>
          </p:cNvPr>
          <p:cNvSpPr txBox="1"/>
          <p:nvPr/>
        </p:nvSpPr>
        <p:spPr>
          <a:xfrm>
            <a:off x="1116364" y="1347913"/>
            <a:ext cx="289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0070C0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>
                <a:solidFill>
                  <a:srgbClr val="0070C0"/>
                </a:solidFill>
                <a:latin typeface="+mj-ea"/>
                <a:ea typeface="+mj-ea"/>
              </a:rPr>
              <a:t>마일스톤 차트</a:t>
            </a:r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6C245775-CF14-B30B-2F82-C0AEC9AB91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64" y="2019526"/>
            <a:ext cx="9033230" cy="3597676"/>
          </a:xfrm>
        </p:spPr>
      </p:pic>
    </p:spTree>
    <p:extLst>
      <p:ext uri="{BB962C8B-B14F-4D97-AF65-F5344CB8AC3E}">
        <p14:creationId xmlns:p14="http://schemas.microsoft.com/office/powerpoint/2010/main" val="4292713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rgbClr val="D6A15F"/>
                </a:solidFill>
              </a:rPr>
              <a:t>V. </a:t>
            </a:r>
            <a:r>
              <a:rPr lang="ko-KR" altLang="en-US" b="1" dirty="0">
                <a:solidFill>
                  <a:srgbClr val="D6A15F"/>
                </a:solidFill>
              </a:rPr>
              <a:t>앞으로의 계획</a:t>
            </a:r>
            <a:endParaRPr lang="ko-KR" altLang="en-US" dirty="0">
              <a:solidFill>
                <a:srgbClr val="D6A15F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764C36E-9EEE-507C-8E0B-BE655E1A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5631F-B9D7-D59F-BCB2-65A9C1D40F93}"/>
              </a:ext>
            </a:extLst>
          </p:cNvPr>
          <p:cNvSpPr txBox="1"/>
          <p:nvPr/>
        </p:nvSpPr>
        <p:spPr>
          <a:xfrm>
            <a:off x="1116364" y="1347913"/>
            <a:ext cx="289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>
                <a:solidFill>
                  <a:srgbClr val="92D050"/>
                </a:solidFill>
                <a:latin typeface="+mj-ea"/>
                <a:ea typeface="+mj-ea"/>
              </a:rPr>
              <a:t>감시</a:t>
            </a:r>
            <a:r>
              <a:rPr lang="en-US" altLang="ko-KR" sz="2800" b="1" dirty="0">
                <a:solidFill>
                  <a:srgbClr val="92D050"/>
                </a:solidFill>
                <a:latin typeface="+mj-ea"/>
                <a:ea typeface="+mj-ea"/>
              </a:rPr>
              <a:t>/</a:t>
            </a:r>
            <a:r>
              <a:rPr lang="ko-KR" altLang="en-US" sz="2800" b="1" dirty="0">
                <a:solidFill>
                  <a:srgbClr val="92D050"/>
                </a:solidFill>
                <a:latin typeface="+mj-ea"/>
                <a:ea typeface="+mj-ea"/>
              </a:rPr>
              <a:t>감독</a:t>
            </a: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2CAF7E04-12C7-70EE-B172-6021A5F7F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358" y="2061977"/>
            <a:ext cx="8596668" cy="3880773"/>
          </a:xfrm>
        </p:spPr>
        <p:txBody>
          <a:bodyPr>
            <a:normAutofit/>
          </a:bodyPr>
          <a:lstStyle/>
          <a:p>
            <a:r>
              <a:rPr lang="ko-KR" altLang="en-US" sz="2000" dirty="0">
                <a:latin typeface="+mj-ea"/>
                <a:ea typeface="+mj-ea"/>
              </a:rPr>
              <a:t>팀원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윤원석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  <a:r>
              <a:rPr lang="ko-KR" altLang="en-US" sz="2000" dirty="0">
                <a:latin typeface="+mj-ea"/>
                <a:ea typeface="+mj-ea"/>
              </a:rPr>
              <a:t>이 주체로 회의 진행</a:t>
            </a:r>
            <a:endParaRPr lang="en-US" altLang="ko-KR" sz="2000" dirty="0">
              <a:latin typeface="+mj-ea"/>
              <a:ea typeface="+mj-ea"/>
            </a:endParaRPr>
          </a:p>
          <a:p>
            <a:endParaRPr lang="en-US" altLang="ko-KR" sz="2000" dirty="0">
              <a:latin typeface="+mj-ea"/>
              <a:ea typeface="+mj-ea"/>
            </a:endParaRPr>
          </a:p>
          <a:p>
            <a:r>
              <a:rPr lang="ko-KR" altLang="en-US" sz="2000" dirty="0">
                <a:latin typeface="+mj-ea"/>
                <a:ea typeface="+mj-ea"/>
              </a:rPr>
              <a:t>벌금을 </a:t>
            </a:r>
            <a:r>
              <a:rPr lang="en-US" altLang="ko-KR" sz="2000" dirty="0">
                <a:latin typeface="+mj-ea"/>
                <a:ea typeface="+mj-ea"/>
              </a:rPr>
              <a:t>5</a:t>
            </a:r>
            <a:r>
              <a:rPr lang="ko-KR" altLang="en-US" sz="2000" dirty="0">
                <a:latin typeface="+mj-ea"/>
                <a:ea typeface="+mj-ea"/>
              </a:rPr>
              <a:t>천 원으로 지정하고 어길 경우 매 회 </a:t>
            </a:r>
            <a:r>
              <a:rPr lang="en-US" altLang="ko-KR" sz="2000" dirty="0">
                <a:latin typeface="+mj-ea"/>
                <a:ea typeface="+mj-ea"/>
              </a:rPr>
              <a:t>1</a:t>
            </a:r>
            <a:r>
              <a:rPr lang="ko-KR" altLang="en-US" sz="2000" dirty="0">
                <a:latin typeface="+mj-ea"/>
                <a:ea typeface="+mj-ea"/>
              </a:rPr>
              <a:t>천 원씩 추가</a:t>
            </a:r>
            <a:endParaRPr lang="en-US" altLang="ko-KR" sz="2000" dirty="0">
              <a:latin typeface="+mj-ea"/>
              <a:ea typeface="+mj-ea"/>
            </a:endParaRPr>
          </a:p>
          <a:p>
            <a:endParaRPr lang="en-US" altLang="ko-KR" sz="2000" dirty="0">
              <a:latin typeface="+mj-ea"/>
              <a:ea typeface="+mj-ea"/>
            </a:endParaRPr>
          </a:p>
          <a:p>
            <a:r>
              <a:rPr lang="ko-KR" altLang="en-US" sz="2000" dirty="0">
                <a:latin typeface="+mj-ea"/>
                <a:ea typeface="+mj-ea"/>
              </a:rPr>
              <a:t>매주 월요일은 정기 회의</a:t>
            </a:r>
            <a:r>
              <a:rPr lang="en-US" altLang="ko-KR" sz="2000" dirty="0">
                <a:latin typeface="+mj-ea"/>
                <a:ea typeface="+mj-ea"/>
              </a:rPr>
              <a:t>, </a:t>
            </a:r>
            <a:r>
              <a:rPr lang="ko-KR" altLang="en-US" sz="2000" dirty="0">
                <a:latin typeface="+mj-ea"/>
                <a:ea typeface="+mj-ea"/>
              </a:rPr>
              <a:t>금요일마다 진척사항 및 문제사항 보고</a:t>
            </a:r>
            <a:endParaRPr lang="en-US" altLang="ko-KR" sz="2000" dirty="0">
              <a:latin typeface="+mj-ea"/>
              <a:ea typeface="+mj-ea"/>
            </a:endParaRPr>
          </a:p>
          <a:p>
            <a:endParaRPr lang="en-US" altLang="ko-KR" sz="2000" dirty="0">
              <a:latin typeface="+mj-ea"/>
              <a:ea typeface="+mj-ea"/>
            </a:endParaRPr>
          </a:p>
          <a:p>
            <a:r>
              <a:rPr lang="ko-KR" altLang="en-US" sz="2000" dirty="0">
                <a:latin typeface="+mj-ea"/>
                <a:ea typeface="+mj-ea"/>
              </a:rPr>
              <a:t>보름마다 팀장</a:t>
            </a:r>
            <a:r>
              <a:rPr lang="en-US" altLang="ko-KR" sz="2000" dirty="0">
                <a:latin typeface="+mj-ea"/>
                <a:ea typeface="+mj-ea"/>
              </a:rPr>
              <a:t>(</a:t>
            </a:r>
            <a:r>
              <a:rPr lang="ko-KR" altLang="en-US" sz="2000" dirty="0">
                <a:latin typeface="+mj-ea"/>
                <a:ea typeface="+mj-ea"/>
              </a:rPr>
              <a:t>최규진</a:t>
            </a:r>
            <a:r>
              <a:rPr lang="en-US" altLang="ko-KR" sz="2000" dirty="0">
                <a:latin typeface="+mj-ea"/>
                <a:ea typeface="+mj-ea"/>
              </a:rPr>
              <a:t>)</a:t>
            </a:r>
            <a:r>
              <a:rPr lang="ko-KR" altLang="en-US" sz="2000" dirty="0">
                <a:latin typeface="+mj-ea"/>
                <a:ea typeface="+mj-ea"/>
              </a:rPr>
              <a:t>이 마일스톤 진행 단계 상황 분석 및 회의</a:t>
            </a:r>
            <a:endParaRPr lang="en-US" altLang="ko-KR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9901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3" name="그림 32" descr="텍스트이(가) 표시된 사진&#10;&#10;자동 생성된 설명">
            <a:extLst>
              <a:ext uri="{FF2B5EF4-FFF2-40B4-BE49-F238E27FC236}">
                <a16:creationId xmlns:a16="http://schemas.microsoft.com/office/drawing/2014/main" id="{FB87444E-0023-4BA2-AF67-EDE978B1D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53" y="1198182"/>
            <a:ext cx="6716252" cy="4453167"/>
          </a:xfrm>
          <a:prstGeom prst="rect">
            <a:avLst/>
          </a:prstGeom>
        </p:spPr>
      </p:pic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728C23EB-C344-FC02-D9BC-5844CFF3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>
                <a:solidFill>
                  <a:schemeClr val="bg1"/>
                </a:solidFill>
              </a:rPr>
              <a:t>24</a:t>
            </a:fld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70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F1E5F50-A068-46BA-9F9E-9EA0E1A3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361" y="2510832"/>
            <a:ext cx="5890069" cy="10790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5400" b="1" dirty="0">
                <a:solidFill>
                  <a:schemeClr val="bg1"/>
                </a:solidFill>
              </a:rPr>
              <a:t>I.   </a:t>
            </a:r>
            <a:r>
              <a:rPr lang="ko-KR" altLang="en-US" sz="5400" b="1" dirty="0">
                <a:solidFill>
                  <a:schemeClr val="bg1"/>
                </a:solidFill>
              </a:rPr>
              <a:t>주제 선정 이유</a:t>
            </a:r>
            <a:endParaRPr lang="en-US" altLang="ko-KR" sz="5400" dirty="0">
              <a:solidFill>
                <a:schemeClr val="bg1"/>
              </a:solidFill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1DD8B749-8A76-6F58-880D-3DC018BA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58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04F0DC-646D-47E6-9AFB-E4504AA12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87400"/>
          </a:xfrm>
        </p:spPr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I.  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주제 선정 이유</a:t>
            </a:r>
            <a:endParaRPr lang="ko-KR" altLang="en-US" dirty="0">
              <a:solidFill>
                <a:srgbClr val="0070C0"/>
              </a:solidFill>
            </a:endParaRPr>
          </a:p>
        </p:txBody>
      </p:sp>
      <p:pic>
        <p:nvPicPr>
          <p:cNvPr id="5" name="내용 개체 틀 4" descr="텍스트이(가) 표시된 사진&#10;&#10;자동 생성된 설명">
            <a:extLst>
              <a:ext uri="{FF2B5EF4-FFF2-40B4-BE49-F238E27FC236}">
                <a16:creationId xmlns:a16="http://schemas.microsoft.com/office/drawing/2014/main" id="{9C969FE6-31EF-4910-AFF6-5DBE7C87B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89" y="2586329"/>
            <a:ext cx="2592037" cy="1684792"/>
          </a:xfrm>
        </p:spPr>
      </p:pic>
      <p:pic>
        <p:nvPicPr>
          <p:cNvPr id="7" name="그림 6" descr="텍스트이(가) 표시된 사진&#10;&#10;자동 생성된 설명">
            <a:extLst>
              <a:ext uri="{FF2B5EF4-FFF2-40B4-BE49-F238E27FC236}">
                <a16:creationId xmlns:a16="http://schemas.microsoft.com/office/drawing/2014/main" id="{D85852BB-7A86-461C-9EE0-15622C9470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217" y="2562165"/>
            <a:ext cx="2917565" cy="175053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8979EDD-2776-40F8-B0BD-4F7061426E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73" y="2586329"/>
            <a:ext cx="1726375" cy="1726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67D52C-3FF0-4878-A005-16659261BF84}"/>
              </a:ext>
            </a:extLst>
          </p:cNvPr>
          <p:cNvSpPr txBox="1"/>
          <p:nvPr/>
        </p:nvSpPr>
        <p:spPr>
          <a:xfrm>
            <a:off x="1740456" y="5350863"/>
            <a:ext cx="8711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0" dirty="0">
                <a:solidFill>
                  <a:srgbClr val="373A3C"/>
                </a:solidFill>
                <a:effectLst/>
                <a:latin typeface="+mj-ea"/>
                <a:ea typeface="+mj-ea"/>
              </a:rPr>
              <a:t>- </a:t>
            </a:r>
            <a:r>
              <a:rPr lang="ko-KR" altLang="en-US" b="1" i="0" dirty="0">
                <a:solidFill>
                  <a:srgbClr val="373A3C"/>
                </a:solidFill>
                <a:effectLst/>
                <a:latin typeface="+mj-ea"/>
                <a:ea typeface="+mj-ea"/>
              </a:rPr>
              <a:t>온라인 게임 중 별도의 클라이언트 설치 절차를 거치지 않고 브라우저 상에서 플레이할 수 있는 게임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7F40E1-6E1B-4CB6-9F37-BFC0EA4AE4B8}"/>
              </a:ext>
            </a:extLst>
          </p:cNvPr>
          <p:cNvSpPr txBox="1"/>
          <p:nvPr/>
        </p:nvSpPr>
        <p:spPr>
          <a:xfrm>
            <a:off x="1361897" y="1506587"/>
            <a:ext cx="265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1C2794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>
                <a:solidFill>
                  <a:srgbClr val="1C2794"/>
                </a:solidFill>
                <a:latin typeface="+mj-ea"/>
                <a:ea typeface="+mj-ea"/>
              </a:rPr>
              <a:t>웹 게임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6D5C4EC1-568A-AFE6-0D1B-C0F1418D1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7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04F0DC-646D-47E6-9AFB-E4504AA12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87400"/>
          </a:xfrm>
        </p:spPr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I.  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주제 선정 이유</a:t>
            </a:r>
            <a:endParaRPr lang="ko-KR" altLang="en-US" dirty="0">
              <a:solidFill>
                <a:srgbClr val="0070C0"/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29CA115-E14C-43DC-AD62-A01988286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729" y="2000249"/>
            <a:ext cx="3226223" cy="2419667"/>
          </a:xfrm>
          <a:prstGeom prst="rect">
            <a:avLst/>
          </a:prstGeom>
        </p:spPr>
      </p:pic>
      <p:pic>
        <p:nvPicPr>
          <p:cNvPr id="13" name="그림 12" descr="텍스트이(가) 표시된 사진&#10;&#10;자동 생성된 설명">
            <a:extLst>
              <a:ext uri="{FF2B5EF4-FFF2-40B4-BE49-F238E27FC236}">
                <a16:creationId xmlns:a16="http://schemas.microsoft.com/office/drawing/2014/main" id="{388CC5BD-3105-486F-9FE4-2008D174A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047" y="2234045"/>
            <a:ext cx="2913990" cy="1867058"/>
          </a:xfrm>
          <a:prstGeom prst="rect">
            <a:avLst/>
          </a:prstGeom>
        </p:spPr>
      </p:pic>
      <p:sp>
        <p:nvSpPr>
          <p:cNvPr id="16" name="더하기 기호 15">
            <a:extLst>
              <a:ext uri="{FF2B5EF4-FFF2-40B4-BE49-F238E27FC236}">
                <a16:creationId xmlns:a16="http://schemas.microsoft.com/office/drawing/2014/main" id="{85545D75-1B88-4543-9F65-AE20B0CF9818}"/>
              </a:ext>
            </a:extLst>
          </p:cNvPr>
          <p:cNvSpPr/>
          <p:nvPr/>
        </p:nvSpPr>
        <p:spPr>
          <a:xfrm>
            <a:off x="5477740" y="2555101"/>
            <a:ext cx="1236519" cy="1309962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6A6790-CB43-49C4-9D6F-DE89C1CD376D}"/>
              </a:ext>
            </a:extLst>
          </p:cNvPr>
          <p:cNvSpPr txBox="1"/>
          <p:nvPr/>
        </p:nvSpPr>
        <p:spPr>
          <a:xfrm>
            <a:off x="2518140" y="441991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ea"/>
                <a:ea typeface="+mj-ea"/>
              </a:rPr>
              <a:t>웹사이트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07F3A6-2DB8-4A41-AF37-6194C8376988}"/>
              </a:ext>
            </a:extLst>
          </p:cNvPr>
          <p:cNvSpPr txBox="1"/>
          <p:nvPr/>
        </p:nvSpPr>
        <p:spPr>
          <a:xfrm>
            <a:off x="7460342" y="436084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ea"/>
                <a:ea typeface="+mj-ea"/>
              </a:rPr>
              <a:t>퀴즈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8A8A94-CAA3-45C0-9BAB-CA659527D998}"/>
              </a:ext>
            </a:extLst>
          </p:cNvPr>
          <p:cNvSpPr txBox="1"/>
          <p:nvPr/>
        </p:nvSpPr>
        <p:spPr>
          <a:xfrm>
            <a:off x="2402196" y="5393350"/>
            <a:ext cx="7387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ko-KR" altLang="en-US" dirty="0">
                <a:latin typeface="+mj-ea"/>
                <a:ea typeface="+mj-ea"/>
              </a:rPr>
              <a:t>웹사이트에서 사진을 통한 퀴즈 게임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3605EBF5-E54B-590A-ACA4-D717BB42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890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7AE6A4-628A-4169-9313-A27FA767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I.  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주제 선정 이유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A785BA1-8FAC-4136-8E2C-40A34777C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041" y="4105274"/>
            <a:ext cx="2143125" cy="2143125"/>
          </a:xfrm>
          <a:prstGeom prst="rect">
            <a:avLst/>
          </a:prstGeom>
        </p:spPr>
      </p:pic>
      <p:pic>
        <p:nvPicPr>
          <p:cNvPr id="11" name="그림 10" descr="텍스트, 벡터그래픽, 명함이(가) 표시된 사진&#10;&#10;자동 생성된 설명">
            <a:extLst>
              <a:ext uri="{FF2B5EF4-FFF2-40B4-BE49-F238E27FC236}">
                <a16:creationId xmlns:a16="http://schemas.microsoft.com/office/drawing/2014/main" id="{F69B21E7-F029-4229-A73B-B6A9814A4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114" y="4105275"/>
            <a:ext cx="2143125" cy="2143125"/>
          </a:xfrm>
          <a:prstGeom prst="rect">
            <a:avLst/>
          </a:prstGeom>
        </p:spPr>
      </p:pic>
      <p:pic>
        <p:nvPicPr>
          <p:cNvPr id="13" name="그림 12" descr="장치, 캘리퍼, 게이지이(가) 표시된 사진&#10;&#10;자동 생성된 설명">
            <a:extLst>
              <a:ext uri="{FF2B5EF4-FFF2-40B4-BE49-F238E27FC236}">
                <a16:creationId xmlns:a16="http://schemas.microsoft.com/office/drawing/2014/main" id="{4FB66A2B-187E-45E8-BD62-A977A6ACA74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605" y="1270000"/>
            <a:ext cx="2327995" cy="2476878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7464E536-B4DB-492A-BE0B-828CD2C798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51" y="1857375"/>
            <a:ext cx="2914650" cy="15716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F84BF70-B610-4560-821F-3F4A68ACCC8E}"/>
              </a:ext>
            </a:extLst>
          </p:cNvPr>
          <p:cNvSpPr txBox="1"/>
          <p:nvPr/>
        </p:nvSpPr>
        <p:spPr>
          <a:xfrm>
            <a:off x="2700113" y="3582471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ea"/>
                <a:ea typeface="+mj-ea"/>
              </a:rPr>
              <a:t>대인 관계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E8EC59-5C19-4299-9630-ED01D3B79B13}"/>
              </a:ext>
            </a:extLst>
          </p:cNvPr>
          <p:cNvSpPr txBox="1"/>
          <p:nvPr/>
        </p:nvSpPr>
        <p:spPr>
          <a:xfrm>
            <a:off x="6522041" y="3429000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ea"/>
                <a:ea typeface="+mj-ea"/>
              </a:rPr>
              <a:t>시간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C57E6B-78EC-45DB-9E9C-8411B93B0024}"/>
              </a:ext>
            </a:extLst>
          </p:cNvPr>
          <p:cNvSpPr txBox="1"/>
          <p:nvPr/>
        </p:nvSpPr>
        <p:spPr>
          <a:xfrm>
            <a:off x="2700113" y="6370677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ea"/>
                <a:ea typeface="+mj-ea"/>
              </a:rPr>
              <a:t>장소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2D0F57-E025-47C3-A802-5DE24F23687A}"/>
              </a:ext>
            </a:extLst>
          </p:cNvPr>
          <p:cNvSpPr txBox="1"/>
          <p:nvPr/>
        </p:nvSpPr>
        <p:spPr>
          <a:xfrm>
            <a:off x="6614475" y="6342785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j-ea"/>
                <a:ea typeface="+mj-ea"/>
              </a:rPr>
              <a:t>소통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69A97DA-AAF4-FC89-2BE3-8203A726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23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F1E5F50-A068-46BA-9F9E-9EA0E1A3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361" y="2510832"/>
            <a:ext cx="5890069" cy="10790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5400" b="1" dirty="0">
                <a:solidFill>
                  <a:schemeClr val="bg1"/>
                </a:solidFill>
              </a:rPr>
              <a:t>II. </a:t>
            </a:r>
            <a:r>
              <a:rPr lang="ko-KR" altLang="en-US" sz="5400" b="1" dirty="0">
                <a:solidFill>
                  <a:schemeClr val="bg1"/>
                </a:solidFill>
              </a:rPr>
              <a:t>개발 진행 과정</a:t>
            </a:r>
            <a:endParaRPr lang="en-US" altLang="ko-KR" sz="5400" dirty="0">
              <a:solidFill>
                <a:schemeClr val="bg1"/>
              </a:solidFill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94CA58A-CFD8-5384-A866-1F1A8DE0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47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FB6F1E-5BB6-42B8-B892-D19AD69B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II.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개발 진행 과정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내용 개체 틀 8" descr="텍스트이(가) 표시된 사진&#10;&#10;자동 생성된 설명">
            <a:extLst>
              <a:ext uri="{FF2B5EF4-FFF2-40B4-BE49-F238E27FC236}">
                <a16:creationId xmlns:a16="http://schemas.microsoft.com/office/drawing/2014/main" id="{BB684B64-0A9F-261C-CC61-5742A8161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030" y="1930400"/>
            <a:ext cx="7571303" cy="4174067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0FA680D-8FCD-B4EB-230A-F35F224FF855}"/>
              </a:ext>
            </a:extLst>
          </p:cNvPr>
          <p:cNvSpPr txBox="1"/>
          <p:nvPr/>
        </p:nvSpPr>
        <p:spPr>
          <a:xfrm>
            <a:off x="1116364" y="1347913"/>
            <a:ext cx="265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1C2794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>
                <a:solidFill>
                  <a:srgbClr val="1C2794"/>
                </a:solidFill>
                <a:latin typeface="+mj-ea"/>
                <a:ea typeface="+mj-ea"/>
              </a:rPr>
              <a:t>시작 페이지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52F91F0B-0E47-80B2-3BFF-47BD0F3B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4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FB6F1E-5BB6-42B8-B892-D19AD69B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b="1" dirty="0">
                <a:solidFill>
                  <a:schemeClr val="accent3">
                    <a:lumMod val="75000"/>
                  </a:schemeClr>
                </a:solidFill>
              </a:rPr>
              <a:t>II. </a:t>
            </a:r>
            <a:r>
              <a:rPr lang="ko-KR" altLang="en-US" sz="3600" b="1" dirty="0">
                <a:solidFill>
                  <a:schemeClr val="accent3">
                    <a:lumMod val="75000"/>
                  </a:schemeClr>
                </a:solidFill>
              </a:rPr>
              <a:t>개발 진행 과정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0ABA16-2C00-EC5B-5759-22D21147C06C}"/>
              </a:ext>
            </a:extLst>
          </p:cNvPr>
          <p:cNvSpPr txBox="1"/>
          <p:nvPr/>
        </p:nvSpPr>
        <p:spPr>
          <a:xfrm>
            <a:off x="1116364" y="1347913"/>
            <a:ext cx="265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1C2794"/>
                </a:solidFill>
                <a:latin typeface="+mj-ea"/>
                <a:ea typeface="+mj-ea"/>
              </a:rPr>
              <a:t>• </a:t>
            </a:r>
            <a:r>
              <a:rPr lang="ko-KR" altLang="en-US" sz="2800" b="1" dirty="0" err="1">
                <a:solidFill>
                  <a:srgbClr val="1C2794"/>
                </a:solidFill>
                <a:latin typeface="+mj-ea"/>
                <a:ea typeface="+mj-ea"/>
              </a:rPr>
              <a:t>방목록</a:t>
            </a:r>
            <a:endParaRPr lang="ko-KR" altLang="en-US" sz="2800" b="1" dirty="0">
              <a:solidFill>
                <a:srgbClr val="1C2794"/>
              </a:solidFill>
              <a:latin typeface="+mj-ea"/>
              <a:ea typeface="+mj-ea"/>
            </a:endParaRPr>
          </a:p>
        </p:txBody>
      </p:sp>
      <p:pic>
        <p:nvPicPr>
          <p:cNvPr id="7" name="내용 개체 틀 6" descr="텍스트이(가) 표시된 사진&#10;&#10;자동 생성된 설명">
            <a:extLst>
              <a:ext uri="{FF2B5EF4-FFF2-40B4-BE49-F238E27FC236}">
                <a16:creationId xmlns:a16="http://schemas.microsoft.com/office/drawing/2014/main" id="{20C52728-6B86-B930-C246-2550739F7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699" y="1930400"/>
            <a:ext cx="7592460" cy="4096327"/>
          </a:xfrm>
        </p:spPr>
      </p:pic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:a16="http://schemas.microsoft.com/office/drawing/2014/main" id="{87086A8D-0D1F-2375-A8C5-0A2929543F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892" y="1930400"/>
            <a:ext cx="7585268" cy="4299069"/>
          </a:xfrm>
          <a:prstGeom prst="rect">
            <a:avLst/>
          </a:prstGeom>
        </p:spPr>
      </p:pic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EEE37A3C-5E50-9305-EFC3-F9BC7772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81997-BAB9-49C8-AB06-545A9B9010E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0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패싯">
  <a:themeElements>
    <a:clrScheme name="사용자 지정 5">
      <a:dk1>
        <a:sysClr val="windowText" lastClr="000000"/>
      </a:dk1>
      <a:lt1>
        <a:sysClr val="window" lastClr="FFFFFF"/>
      </a:lt1>
      <a:dk2>
        <a:srgbClr val="746155"/>
      </a:dk2>
      <a:lt2>
        <a:srgbClr val="E5DEDB"/>
      </a:lt2>
      <a:accent1>
        <a:srgbClr val="FEDF72"/>
      </a:accent1>
      <a:accent2>
        <a:srgbClr val="FABE77"/>
      </a:accent2>
      <a:accent3>
        <a:srgbClr val="EBD1B1"/>
      </a:accent3>
      <a:accent4>
        <a:srgbClr val="F3A973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898</TotalTime>
  <Words>401</Words>
  <Application>Microsoft Office PowerPoint</Application>
  <PresentationFormat>와이드스크린</PresentationFormat>
  <Paragraphs>110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맑은 고딕</vt:lpstr>
      <vt:lpstr>한양신명조</vt:lpstr>
      <vt:lpstr>Arial</vt:lpstr>
      <vt:lpstr>Trebuchet MS</vt:lpstr>
      <vt:lpstr>Wingdings</vt:lpstr>
      <vt:lpstr>Wingdings 3</vt:lpstr>
      <vt:lpstr>패싯</vt:lpstr>
      <vt:lpstr>사진 맞추기 퀴즈 웹게임   WITH</vt:lpstr>
      <vt:lpstr>I. 주제 선정 이유 II. 개발 진행 과정 III. 프로토타입 시연 IV. 문제점 V. 앞으로의 계획  </vt:lpstr>
      <vt:lpstr>I.   주제 선정 이유</vt:lpstr>
      <vt:lpstr>I.   주제 선정 이유</vt:lpstr>
      <vt:lpstr>I.   주제 선정 이유</vt:lpstr>
      <vt:lpstr>I.   주제 선정 이유</vt:lpstr>
      <vt:lpstr>II. 개발 진행 과정</vt:lpstr>
      <vt:lpstr>II. 개발 진행 과정</vt:lpstr>
      <vt:lpstr>II. 개발 진행 과정</vt:lpstr>
      <vt:lpstr>II. 개발 진행 과정</vt:lpstr>
      <vt:lpstr>II. 개발 진행 과정</vt:lpstr>
      <vt:lpstr>II. 개발 진행 과정</vt:lpstr>
      <vt:lpstr>III. 프로토타입 시연</vt:lpstr>
      <vt:lpstr>IV. 문제점</vt:lpstr>
      <vt:lpstr>IV. 문제점</vt:lpstr>
      <vt:lpstr>IV. 문제점</vt:lpstr>
      <vt:lpstr>IV. 문제점</vt:lpstr>
      <vt:lpstr>IV. 문제점</vt:lpstr>
      <vt:lpstr>IV. 문제점</vt:lpstr>
      <vt:lpstr>V. 앞으로의 계획</vt:lpstr>
      <vt:lpstr>V. 앞으로의 계획</vt:lpstr>
      <vt:lpstr>V. 앞으로의 계획</vt:lpstr>
      <vt:lpstr>V. 앞으로의 계획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웹사이트 사진 게임  WITH</dc:title>
  <dc:creator>최규진</dc:creator>
  <cp:lastModifiedBy>노기섭</cp:lastModifiedBy>
  <cp:revision>180</cp:revision>
  <dcterms:created xsi:type="dcterms:W3CDTF">2022-04-18T17:43:30Z</dcterms:created>
  <dcterms:modified xsi:type="dcterms:W3CDTF">2022-07-19T01:24:01Z</dcterms:modified>
</cp:coreProperties>
</file>