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notesMasterIdLst>
    <p:notesMasterId r:id="rId26"/>
  </p:notesMasterIdLst>
  <p:handoutMasterIdLst>
    <p:handoutMasterId r:id="rId27"/>
  </p:handoutMasterIdLst>
  <p:sldIdLst>
    <p:sldId id="256" r:id="rId2"/>
    <p:sldId id="257" r:id="rId3"/>
    <p:sldId id="259" r:id="rId4"/>
    <p:sldId id="283" r:id="rId5"/>
    <p:sldId id="258" r:id="rId6"/>
    <p:sldId id="281" r:id="rId7"/>
    <p:sldId id="265" r:id="rId8"/>
    <p:sldId id="273" r:id="rId9"/>
    <p:sldId id="285" r:id="rId10"/>
    <p:sldId id="286" r:id="rId11"/>
    <p:sldId id="287" r:id="rId12"/>
    <p:sldId id="288" r:id="rId13"/>
    <p:sldId id="266" r:id="rId14"/>
    <p:sldId id="284" r:id="rId15"/>
    <p:sldId id="270" r:id="rId16"/>
    <p:sldId id="271" r:id="rId17"/>
    <p:sldId id="275" r:id="rId18"/>
    <p:sldId id="278" r:id="rId19"/>
    <p:sldId id="279" r:id="rId20"/>
    <p:sldId id="276" r:id="rId21"/>
    <p:sldId id="277" r:id="rId22"/>
    <p:sldId id="291" r:id="rId23"/>
    <p:sldId id="292" r:id="rId24"/>
    <p:sldId id="280" r:id="rId2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37777"/>
    <a:srgbClr val="F4C8C8"/>
    <a:srgbClr val="91FD7F"/>
    <a:srgbClr val="C2F4C7"/>
    <a:srgbClr val="86EA90"/>
    <a:srgbClr val="9BBEF7"/>
    <a:srgbClr val="32BAE4"/>
    <a:srgbClr val="64E72F"/>
    <a:srgbClr val="E036B3"/>
    <a:srgbClr val="5E57E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159" d="100"/>
          <a:sy n="159" d="100"/>
        </p:scale>
        <p:origin x="222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microsoft.com/office/2016/11/relationships/changesInfo" Target="changesInfos/changesInfo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노기섭" userId="ae9b08ef-567f-4a8b-b31c-0939526a8c0b" providerId="ADAL" clId="{4C961FEE-8BCC-4B67-9A1D-5EF8E8B9F301}"/>
    <pc:docChg chg="custSel modSld">
      <pc:chgData name="노기섭" userId="ae9b08ef-567f-4a8b-b31c-0939526a8c0b" providerId="ADAL" clId="{4C961FEE-8BCC-4B67-9A1D-5EF8E8B9F301}" dt="2022-07-19T01:23:57.687" v="0" actId="478"/>
      <pc:docMkLst>
        <pc:docMk/>
      </pc:docMkLst>
      <pc:sldChg chg="addSp delSp modSp mod">
        <pc:chgData name="노기섭" userId="ae9b08ef-567f-4a8b-b31c-0939526a8c0b" providerId="ADAL" clId="{4C961FEE-8BCC-4B67-9A1D-5EF8E8B9F301}" dt="2022-07-19T01:23:57.687" v="0" actId="478"/>
        <pc:sldMkLst>
          <pc:docMk/>
          <pc:sldMk cId="1882264368" sldId="256"/>
        </pc:sldMkLst>
        <pc:spChg chg="del">
          <ac:chgData name="노기섭" userId="ae9b08ef-567f-4a8b-b31c-0939526a8c0b" providerId="ADAL" clId="{4C961FEE-8BCC-4B67-9A1D-5EF8E8B9F301}" dt="2022-07-19T01:23:57.687" v="0" actId="478"/>
          <ac:spMkLst>
            <pc:docMk/>
            <pc:sldMk cId="1882264368" sldId="256"/>
            <ac:spMk id="3" creationId="{AA3112E3-63FA-43FA-96E0-D6D7EA43A6C7}"/>
          </ac:spMkLst>
        </pc:spChg>
        <pc:spChg chg="add mod">
          <ac:chgData name="노기섭" userId="ae9b08ef-567f-4a8b-b31c-0939526a8c0b" providerId="ADAL" clId="{4C961FEE-8BCC-4B67-9A1D-5EF8E8B9F301}" dt="2022-07-19T01:23:57.687" v="0" actId="478"/>
          <ac:spMkLst>
            <pc:docMk/>
            <pc:sldMk cId="1882264368" sldId="256"/>
            <ac:spMk id="6" creationId="{877515BB-85B4-293C-970F-D83420151A9A}"/>
          </ac:spMkLst>
        </pc:spChg>
        <pc:spChg chg="del">
          <ac:chgData name="노기섭" userId="ae9b08ef-567f-4a8b-b31c-0939526a8c0b" providerId="ADAL" clId="{4C961FEE-8BCC-4B67-9A1D-5EF8E8B9F301}" dt="2022-07-19T01:23:57.687" v="0" actId="478"/>
          <ac:spMkLst>
            <pc:docMk/>
            <pc:sldMk cId="1882264368" sldId="256"/>
            <ac:spMk id="15" creationId="{DFFD23FA-25FD-468C-82B3-608A2FA91A1A}"/>
          </ac:spMkLst>
        </pc:spChg>
        <pc:spChg chg="del">
          <ac:chgData name="노기섭" userId="ae9b08ef-567f-4a8b-b31c-0939526a8c0b" providerId="ADAL" clId="{4C961FEE-8BCC-4B67-9A1D-5EF8E8B9F301}" dt="2022-07-19T01:23:57.687" v="0" actId="478"/>
          <ac:spMkLst>
            <pc:docMk/>
            <pc:sldMk cId="1882264368" sldId="256"/>
            <ac:spMk id="17" creationId="{B93B00A8-727F-4618-B5C6-44C71F7AFF54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8E4076B2-37C9-7891-03E5-EC1C2F66AD68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38149BD7-6AC3-14B8-3F3E-63B7E9B5F9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55AD3D-233C-4B0D-8F7F-1329B8C06668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E05AE85C-8E6A-92C7-AC9C-BB1E1D849F3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468C9EC1-C653-56FA-314F-4F406BA8BFBF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86DB31C-DC4A-4B61-9D24-350D8E3B7276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2266594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F14FF-248B-45DF-86C8-390591B9C500}" type="datetimeFigureOut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C584ED8-6051-42C8-A538-36CD8B835733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65988766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15" name="Freeform 14"/>
            <p:cNvSpPr/>
            <p:nvPr/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5C7218-EF3A-4A43-98DA-CC1B87CDF4E2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500">
                <a:solidFill>
                  <a:schemeClr val="tx1"/>
                </a:solidFill>
              </a:defRPr>
            </a:lvl1pPr>
          </a:lstStyle>
          <a:p>
            <a:fld id="{BEA81997-BAB9-49C8-AB06-545A9B9010E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614167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976160-C73A-4C3D-BB0D-3841A0CC139F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793898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7AD8C-FC42-4785-AD22-C08C38D87F3B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4550060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CAEA9D8-EA91-402A-85C1-475E90133784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081768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C3D66-84D8-44CB-9A6B-40AF1EF9A270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45693473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07EA9E-7A83-4D9F-9041-FA6DE656A398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88882357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796046-1FD2-439C-A430-F75E6578C7EC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53009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ACC891-70CE-464F-90BE-3C940221D20A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46920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E9E42-47D0-4EB6-8E76-ED1E5B2FAAF5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70447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83F986-BF2F-40C0-81B7-EA894598F38F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722799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3826CF-9D37-44C7-90FC-B9DFB555339E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42363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48AFE-70AF-4732-9A69-ABD7845EFA18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9102972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7B2AF8-CACB-4387-852A-20B1AE1AE60F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60827331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EF9531-AA64-4E8F-99FA-131B9C526723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8124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2E895A-1A04-493D-B6A5-018133D9AF29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943163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편집하려면 클릭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‹#›</a:t>
            </a:fld>
            <a:endParaRPr lang="ko-KR" alt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8130ED-7DE1-468C-B97A-5666255F8D64}" type="datetime1">
              <a:rPr lang="ko-KR" altLang="en-US" smtClean="0"/>
              <a:t>2022-07-19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973172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0B096D-97A5-4856-913A-AF124320E6EB}" type="datetime1">
              <a:rPr lang="ko-KR" altLang="en-US" smtClean="0"/>
              <a:t>2022-07-19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202161" y="6223924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000">
                <a:solidFill>
                  <a:schemeClr val="tx1"/>
                </a:solidFill>
              </a:defRPr>
            </a:lvl1pPr>
          </a:lstStyle>
          <a:p>
            <a:fld id="{BEA81997-BAB9-49C8-AB06-545A9B9010E2}" type="slidenum">
              <a:rPr lang="ko-KR" altLang="en-US" smtClean="0"/>
              <a:pPr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8502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  <p:sldLayoutId id="2147483725" r:id="rId12"/>
    <p:sldLayoutId id="2147483726" r:id="rId13"/>
    <p:sldLayoutId id="2147483727" r:id="rId14"/>
    <p:sldLayoutId id="2147483728" r:id="rId15"/>
    <p:sldLayoutId id="2147483729" r:id="rId16"/>
  </p:sldLayoutIdLst>
  <p:hf hdr="0" ftr="0" dt="0"/>
  <p:txStyles>
    <p:titleStyle>
      <a:lvl1pPr algn="l" defTabSz="457200" rtl="0" eaLnBrk="1" latinLnBrk="1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jpg"/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8.jp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docs.djangoproject.com/ko/4.0/howto/legacy-databases/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9.jpg"/><Relationship Id="rId4" Type="http://schemas.openxmlformats.org/officeDocument/2006/relationships/image" Target="../media/image8.jp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g"/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179DE42-5613-4B35-A1E6-6CCBAA13C74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EB898B32-3891-4C3A-8F58-C5969D2E903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448300" y="0"/>
            <a:ext cx="1219200" cy="6858000"/>
          </a:xfrm>
          <a:prstGeom prst="line">
            <a:avLst/>
          </a:prstGeom>
          <a:ln w="9525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4AE4806D-B8F9-4679-A68A-9BD21C01A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H="1">
            <a:off x="67175" y="3681413"/>
            <a:ext cx="4763558" cy="3176587"/>
          </a:xfrm>
          <a:prstGeom prst="line">
            <a:avLst/>
          </a:prstGeom>
          <a:ln w="9525">
            <a:solidFill>
              <a:schemeClr val="tx1">
                <a:lumMod val="50000"/>
                <a:lumOff val="50000"/>
                <a:alpha val="8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Rectangle 23">
            <a:extLst>
              <a:ext uri="{FF2B5EF4-FFF2-40B4-BE49-F238E27FC236}">
                <a16:creationId xmlns:a16="http://schemas.microsoft.com/office/drawing/2014/main" id="{52FB45E9-914E-4471-AC87-E475CD51767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258764" y="-8467"/>
            <a:ext cx="3007349" cy="6866467"/>
          </a:xfrm>
          <a:custGeom>
            <a:avLst/>
            <a:gdLst/>
            <a:ahLst/>
            <a:cxnLst/>
            <a:rect l="l" t="t" r="r" b="b"/>
            <a:pathLst>
              <a:path w="3007349" h="6866467">
                <a:moveTo>
                  <a:pt x="2045532" y="0"/>
                </a:moveTo>
                <a:lnTo>
                  <a:pt x="3007349" y="0"/>
                </a:lnTo>
                <a:lnTo>
                  <a:pt x="3007349" y="6866467"/>
                </a:lnTo>
                <a:lnTo>
                  <a:pt x="0" y="6866467"/>
                </a:lnTo>
                <a:lnTo>
                  <a:pt x="2045532" y="0"/>
                </a:lnTo>
                <a:close/>
              </a:path>
            </a:pathLst>
          </a:custGeom>
          <a:solidFill>
            <a:schemeClr val="accent1">
              <a:alpha val="3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6" name="Rectangle 25">
            <a:extLst>
              <a:ext uri="{FF2B5EF4-FFF2-40B4-BE49-F238E27FC236}">
                <a16:creationId xmlns:a16="http://schemas.microsoft.com/office/drawing/2014/main" id="{C310626D-5743-49D4-8F7D-88C4F8F0577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680730" y="-8467"/>
            <a:ext cx="2588558" cy="6866467"/>
          </a:xfrm>
          <a:custGeom>
            <a:avLst/>
            <a:gdLst/>
            <a:ahLst/>
            <a:cxnLst/>
            <a:rect l="l" t="t" r="r" b="b"/>
            <a:pathLst>
              <a:path w="2573311" h="6866467">
                <a:moveTo>
                  <a:pt x="0" y="0"/>
                </a:moveTo>
                <a:lnTo>
                  <a:pt x="2573311" y="0"/>
                </a:lnTo>
                <a:lnTo>
                  <a:pt x="2573311" y="6866467"/>
                </a:lnTo>
                <a:lnTo>
                  <a:pt x="1202336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alpha val="2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8" name="Isosceles Triangle 17">
            <a:extLst>
              <a:ext uri="{FF2B5EF4-FFF2-40B4-BE49-F238E27FC236}">
                <a16:creationId xmlns:a16="http://schemas.microsoft.com/office/drawing/2014/main" id="{3C195FC1-B568-4C72-9902-34CB35DDD7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09621" y="3048000"/>
            <a:ext cx="3259667" cy="3810000"/>
          </a:xfrm>
          <a:prstGeom prst="triangle">
            <a:avLst>
              <a:gd name="adj" fmla="val 100000"/>
            </a:avLst>
          </a:prstGeom>
          <a:solidFill>
            <a:schemeClr val="accent2">
              <a:alpha val="72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0" name="Rectangle 27">
            <a:extLst>
              <a:ext uri="{FF2B5EF4-FFF2-40B4-BE49-F238E27FC236}">
                <a16:creationId xmlns:a16="http://schemas.microsoft.com/office/drawing/2014/main" id="{EF2BDF77-362C-43F0-8CBB-A969EC2AE0C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11788" y="-8467"/>
            <a:ext cx="2854326" cy="6866467"/>
          </a:xfrm>
          <a:custGeom>
            <a:avLst/>
            <a:gdLst/>
            <a:ahLst/>
            <a:cxnLst/>
            <a:rect l="l" t="t" r="r" b="b"/>
            <a:pathLst>
              <a:path w="2858013" h="6866467">
                <a:moveTo>
                  <a:pt x="0" y="0"/>
                </a:moveTo>
                <a:lnTo>
                  <a:pt x="2858013" y="0"/>
                </a:lnTo>
                <a:lnTo>
                  <a:pt x="2858013" y="6866467"/>
                </a:lnTo>
                <a:lnTo>
                  <a:pt x="2473942" y="6866467"/>
                </a:lnTo>
                <a:lnTo>
                  <a:pt x="0" y="0"/>
                </a:lnTo>
                <a:close/>
              </a:path>
            </a:pathLst>
          </a:custGeom>
          <a:solidFill>
            <a:schemeClr val="accent2">
              <a:lumMod val="75000"/>
              <a:alpha val="7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2" name="Isosceles Triangle 21">
            <a:extLst>
              <a:ext uri="{FF2B5EF4-FFF2-40B4-BE49-F238E27FC236}">
                <a16:creationId xmlns:a16="http://schemas.microsoft.com/office/drawing/2014/main" id="{4BE96B01-3929-432D-B8C2-ADBCB74C2E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448954" y="3589867"/>
            <a:ext cx="1817159" cy="3268133"/>
          </a:xfrm>
          <a:prstGeom prst="triangle">
            <a:avLst>
              <a:gd name="adj" fmla="val 100000"/>
            </a:avLst>
          </a:prstGeom>
          <a:solidFill>
            <a:schemeClr val="accent1">
              <a:alpha val="80000"/>
            </a:schemeClr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2A6FCDE6-CDE2-4C51-B18E-A95CFB67971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16287" y="-8467"/>
            <a:ext cx="9175713" cy="6866467"/>
          </a:xfrm>
          <a:custGeom>
            <a:avLst/>
            <a:gdLst>
              <a:gd name="connsiteX0" fmla="*/ 0 w 9175713"/>
              <a:gd name="connsiteY0" fmla="*/ 0 h 6866467"/>
              <a:gd name="connsiteX1" fmla="*/ 1249825 w 9175713"/>
              <a:gd name="connsiteY1" fmla="*/ 0 h 6866467"/>
              <a:gd name="connsiteX2" fmla="*/ 1249825 w 9175713"/>
              <a:gd name="connsiteY2" fmla="*/ 8467 h 6866467"/>
              <a:gd name="connsiteX3" fmla="*/ 9175713 w 9175713"/>
              <a:gd name="connsiteY3" fmla="*/ 8467 h 6866467"/>
              <a:gd name="connsiteX4" fmla="*/ 9175713 w 9175713"/>
              <a:gd name="connsiteY4" fmla="*/ 6866467 h 6866467"/>
              <a:gd name="connsiteX5" fmla="*/ 1249825 w 9175713"/>
              <a:gd name="connsiteY5" fmla="*/ 6866467 h 6866467"/>
              <a:gd name="connsiteX6" fmla="*/ 1109382 w 9175713"/>
              <a:gd name="connsiteY6" fmla="*/ 6866467 h 686646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75713" h="6866467">
                <a:moveTo>
                  <a:pt x="0" y="0"/>
                </a:moveTo>
                <a:lnTo>
                  <a:pt x="1249825" y="0"/>
                </a:lnTo>
                <a:lnTo>
                  <a:pt x="1249825" y="8467"/>
                </a:lnTo>
                <a:lnTo>
                  <a:pt x="9175713" y="8467"/>
                </a:lnTo>
                <a:lnTo>
                  <a:pt x="9175713" y="6866467"/>
                </a:lnTo>
                <a:lnTo>
                  <a:pt x="1249825" y="6866467"/>
                </a:lnTo>
                <a:lnTo>
                  <a:pt x="1109382" y="6866467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제목 1">
            <a:extLst>
              <a:ext uri="{FF2B5EF4-FFF2-40B4-BE49-F238E27FC236}">
                <a16:creationId xmlns:a16="http://schemas.microsoft.com/office/drawing/2014/main" id="{4BBB7002-AF4E-4D87-A7B5-E032CFC6BA5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419136" y="1020871"/>
            <a:ext cx="6960759" cy="2849671"/>
          </a:xfrm>
        </p:spPr>
        <p:txBody>
          <a:bodyPr>
            <a:normAutofit/>
          </a:bodyPr>
          <a:lstStyle/>
          <a:p>
            <a:r>
              <a:rPr lang="ko-KR" altLang="en-US" sz="4500" b="1" kern="0" spc="-20" dirty="0">
                <a:solidFill>
                  <a:schemeClr val="tx1"/>
                </a:solidFill>
                <a:effectLst/>
                <a:latin typeface="맑은 고딕" panose="020B0503020000020004" pitchFamily="50" charset="-127"/>
                <a:ea typeface="맑은 고딕" panose="020B0503020000020004" pitchFamily="50" charset="-127"/>
              </a:rPr>
              <a:t>사진 맞추기 퀴즈 웹게임</a:t>
            </a:r>
            <a:br>
              <a:rPr lang="ko-KR" altLang="en-US" sz="6000" kern="0" spc="0" dirty="0">
                <a:solidFill>
                  <a:schemeClr val="tx1"/>
                </a:solidFill>
                <a:effectLst/>
                <a:latin typeface="한양신명조"/>
              </a:rPr>
            </a:br>
            <a:r>
              <a:rPr lang="ko-KR" altLang="en-US" sz="6000" dirty="0">
                <a:solidFill>
                  <a:schemeClr val="tx1"/>
                </a:solidFill>
              </a:rPr>
              <a:t> </a:t>
            </a:r>
            <a:r>
              <a:rPr lang="en-US" altLang="ko-KR" sz="6000" dirty="0">
                <a:solidFill>
                  <a:schemeClr val="tx1"/>
                </a:solidFill>
              </a:rPr>
              <a:t> WITH</a:t>
            </a:r>
            <a:endParaRPr lang="ko-KR" altLang="en-US" sz="6000" dirty="0">
              <a:solidFill>
                <a:schemeClr val="tx1"/>
              </a:solidFill>
            </a:endParaRPr>
          </a:p>
        </p:txBody>
      </p:sp>
      <p:sp>
        <p:nvSpPr>
          <p:cNvPr id="26" name="Isosceles Triangle 25">
            <a:extLst>
              <a:ext uri="{FF2B5EF4-FFF2-40B4-BE49-F238E27FC236}">
                <a16:creationId xmlns:a16="http://schemas.microsoft.com/office/drawing/2014/main" id="{9D2E8756-2465-473A-BA2A-2DB1D622474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400000">
            <a:off x="4062562" y="3271487"/>
            <a:ext cx="220660" cy="186439"/>
          </a:xfrm>
          <a:prstGeom prst="triangle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63B1E8F3-8E60-D242-8171-9E2A6F2291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>
                <a:solidFill>
                  <a:schemeClr val="bg1"/>
                </a:solidFill>
              </a:rPr>
              <a:t>1</a:t>
            </a:fld>
            <a:endParaRPr lang="ko-KR" altLang="en-US" dirty="0">
              <a:solidFill>
                <a:schemeClr val="bg1"/>
              </a:solidFill>
            </a:endParaRPr>
          </a:p>
        </p:txBody>
      </p:sp>
      <p:sp>
        <p:nvSpPr>
          <p:cNvPr id="6" name="부제목 5">
            <a:extLst>
              <a:ext uri="{FF2B5EF4-FFF2-40B4-BE49-F238E27FC236}">
                <a16:creationId xmlns:a16="http://schemas.microsoft.com/office/drawing/2014/main" id="{877515BB-85B4-293C-970F-D83420151A9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82264368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FB6F1E-5BB6-42B8-B892-D19AD69B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b="1" dirty="0">
                <a:solidFill>
                  <a:schemeClr val="accent3">
                    <a:lumMod val="75000"/>
                  </a:schemeClr>
                </a:solidFill>
              </a:rPr>
              <a:t>II. </a:t>
            </a:r>
            <a:r>
              <a:rPr lang="ko-KR" altLang="en-US" sz="3600" b="1" dirty="0">
                <a:solidFill>
                  <a:schemeClr val="accent3">
                    <a:lumMod val="75000"/>
                  </a:schemeClr>
                </a:solidFill>
              </a:rPr>
              <a:t>개발 진행 과정</a:t>
            </a:r>
            <a:endParaRPr lang="ko-KR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0ABA16-2C00-EC5B-5759-22D21147C06C}"/>
              </a:ext>
            </a:extLst>
          </p:cNvPr>
          <p:cNvSpPr txBox="1"/>
          <p:nvPr/>
        </p:nvSpPr>
        <p:spPr>
          <a:xfrm>
            <a:off x="1116364" y="1347913"/>
            <a:ext cx="2656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1C2794"/>
                </a:solidFill>
                <a:latin typeface="+mj-ea"/>
                <a:ea typeface="+mj-ea"/>
              </a:rPr>
              <a:t>• </a:t>
            </a:r>
            <a:r>
              <a:rPr lang="ko-KR" altLang="en-US" sz="2800" b="1" dirty="0" err="1">
                <a:solidFill>
                  <a:srgbClr val="1C2794"/>
                </a:solidFill>
                <a:latin typeface="+mj-ea"/>
                <a:ea typeface="+mj-ea"/>
              </a:rPr>
              <a:t>방생성</a:t>
            </a:r>
            <a:endParaRPr lang="ko-KR" altLang="en-US" sz="2800" b="1" dirty="0">
              <a:solidFill>
                <a:srgbClr val="1C2794"/>
              </a:solidFill>
              <a:latin typeface="+mj-ea"/>
              <a:ea typeface="+mj-ea"/>
            </a:endParaRPr>
          </a:p>
        </p:txBody>
      </p:sp>
      <p:pic>
        <p:nvPicPr>
          <p:cNvPr id="9" name="내용 개체 틀 8" descr="텍스트이(가) 표시된 사진&#10;&#10;자동 생성된 설명">
            <a:extLst>
              <a:ext uri="{FF2B5EF4-FFF2-40B4-BE49-F238E27FC236}">
                <a16:creationId xmlns:a16="http://schemas.microsoft.com/office/drawing/2014/main" id="{8C3D9B0C-E5F4-CDFD-053F-681708769A1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077" y="1930399"/>
            <a:ext cx="7596432" cy="4177663"/>
          </a:xfrm>
        </p:spPr>
      </p:pic>
      <p:pic>
        <p:nvPicPr>
          <p:cNvPr id="13" name="그림 12" descr="텍스트이(가) 표시된 사진&#10;&#10;자동 생성된 설명">
            <a:extLst>
              <a:ext uri="{FF2B5EF4-FFF2-40B4-BE49-F238E27FC236}">
                <a16:creationId xmlns:a16="http://schemas.microsoft.com/office/drawing/2014/main" id="{6D59FE51-CA18-9D15-7DFD-0D50B4A036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077" y="1930399"/>
            <a:ext cx="7596432" cy="4322625"/>
          </a:xfrm>
          <a:prstGeom prst="rect">
            <a:avLst/>
          </a:prstGeom>
        </p:spPr>
      </p:pic>
      <p:sp>
        <p:nvSpPr>
          <p:cNvPr id="14" name="슬라이드 번호 개체 틀 13">
            <a:extLst>
              <a:ext uri="{FF2B5EF4-FFF2-40B4-BE49-F238E27FC236}">
                <a16:creationId xmlns:a16="http://schemas.microsoft.com/office/drawing/2014/main" id="{863C49AF-E7C6-208F-607A-6A7E4D2558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10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50116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FB6F1E-5BB6-42B8-B892-D19AD69B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b="1" dirty="0">
                <a:solidFill>
                  <a:schemeClr val="accent3">
                    <a:lumMod val="75000"/>
                  </a:schemeClr>
                </a:solidFill>
              </a:rPr>
              <a:t>II. </a:t>
            </a:r>
            <a:r>
              <a:rPr lang="ko-KR" altLang="en-US" sz="3600" b="1" dirty="0">
                <a:solidFill>
                  <a:schemeClr val="accent3">
                    <a:lumMod val="75000"/>
                  </a:schemeClr>
                </a:solidFill>
              </a:rPr>
              <a:t>개발 진행 과정</a:t>
            </a:r>
            <a:endParaRPr lang="ko-KR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0ABA16-2C00-EC5B-5759-22D21147C06C}"/>
              </a:ext>
            </a:extLst>
          </p:cNvPr>
          <p:cNvSpPr txBox="1"/>
          <p:nvPr/>
        </p:nvSpPr>
        <p:spPr>
          <a:xfrm>
            <a:off x="1116364" y="1347913"/>
            <a:ext cx="2656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1C2794"/>
                </a:solidFill>
                <a:latin typeface="+mj-ea"/>
                <a:ea typeface="+mj-ea"/>
              </a:rPr>
              <a:t>• </a:t>
            </a:r>
            <a:r>
              <a:rPr lang="ko-KR" altLang="en-US" sz="2800" b="1" dirty="0">
                <a:solidFill>
                  <a:srgbClr val="1C2794"/>
                </a:solidFill>
                <a:latin typeface="+mj-ea"/>
                <a:ea typeface="+mj-ea"/>
              </a:rPr>
              <a:t>대기실</a:t>
            </a:r>
          </a:p>
        </p:txBody>
      </p:sp>
      <p:pic>
        <p:nvPicPr>
          <p:cNvPr id="7" name="내용 개체 틀 6" descr="텍스트이(가) 표시된 사진&#10;&#10;자동 생성된 설명">
            <a:extLst>
              <a:ext uri="{FF2B5EF4-FFF2-40B4-BE49-F238E27FC236}">
                <a16:creationId xmlns:a16="http://schemas.microsoft.com/office/drawing/2014/main" id="{6ACE8D16-F6DF-7265-2C92-2D9662EDEED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2043" y="1930400"/>
            <a:ext cx="7595436" cy="3943928"/>
          </a:xfrm>
        </p:spPr>
      </p:pic>
      <p:sp>
        <p:nvSpPr>
          <p:cNvPr id="8" name="슬라이드 번호 개체 틀 7">
            <a:extLst>
              <a:ext uri="{FF2B5EF4-FFF2-40B4-BE49-F238E27FC236}">
                <a16:creationId xmlns:a16="http://schemas.microsoft.com/office/drawing/2014/main" id="{C0314D2D-33C9-49B5-D4EC-61E477D260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11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4253623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FB6F1E-5BB6-42B8-B892-D19AD69B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b="1" dirty="0">
                <a:solidFill>
                  <a:schemeClr val="accent3">
                    <a:lumMod val="75000"/>
                  </a:schemeClr>
                </a:solidFill>
              </a:rPr>
              <a:t>II. </a:t>
            </a:r>
            <a:r>
              <a:rPr lang="ko-KR" altLang="en-US" sz="3600" b="1" dirty="0">
                <a:solidFill>
                  <a:schemeClr val="accent3">
                    <a:lumMod val="75000"/>
                  </a:schemeClr>
                </a:solidFill>
              </a:rPr>
              <a:t>개발 진행 과정</a:t>
            </a:r>
            <a:endParaRPr lang="ko-KR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0ABA16-2C00-EC5B-5759-22D21147C06C}"/>
              </a:ext>
            </a:extLst>
          </p:cNvPr>
          <p:cNvSpPr txBox="1"/>
          <p:nvPr/>
        </p:nvSpPr>
        <p:spPr>
          <a:xfrm>
            <a:off x="1116364" y="1347913"/>
            <a:ext cx="2656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1C2794"/>
                </a:solidFill>
                <a:latin typeface="+mj-ea"/>
                <a:ea typeface="+mj-ea"/>
              </a:rPr>
              <a:t>• </a:t>
            </a:r>
            <a:r>
              <a:rPr lang="ko-KR" altLang="en-US" sz="2800" b="1" dirty="0">
                <a:solidFill>
                  <a:srgbClr val="1C2794"/>
                </a:solidFill>
                <a:latin typeface="+mj-ea"/>
                <a:ea typeface="+mj-ea"/>
              </a:rPr>
              <a:t>게임화면</a:t>
            </a:r>
          </a:p>
        </p:txBody>
      </p:sp>
      <p:pic>
        <p:nvPicPr>
          <p:cNvPr id="7" name="내용 개체 틀 6" descr="텍스트이(가) 표시된 사진&#10;&#10;자동 생성된 설명">
            <a:extLst>
              <a:ext uri="{FF2B5EF4-FFF2-40B4-BE49-F238E27FC236}">
                <a16:creationId xmlns:a16="http://schemas.microsoft.com/office/drawing/2014/main" id="{4FB6EC0C-7373-147E-3218-C959F8E2121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46" y="1976505"/>
            <a:ext cx="7579593" cy="4318001"/>
          </a:xfrm>
        </p:spPr>
      </p:pic>
      <p:pic>
        <p:nvPicPr>
          <p:cNvPr id="13" name="그림 12">
            <a:extLst>
              <a:ext uri="{FF2B5EF4-FFF2-40B4-BE49-F238E27FC236}">
                <a16:creationId xmlns:a16="http://schemas.microsoft.com/office/drawing/2014/main" id="{EAEC62CC-F981-FB53-953E-EBCF611C99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46" y="1956723"/>
            <a:ext cx="7579593" cy="4324621"/>
          </a:xfrm>
          <a:prstGeom prst="rect">
            <a:avLst/>
          </a:prstGeom>
        </p:spPr>
      </p:pic>
      <p:pic>
        <p:nvPicPr>
          <p:cNvPr id="15" name="그림 14" descr="텍스트이(가) 표시된 사진&#10;&#10;자동 생성된 설명">
            <a:extLst>
              <a:ext uri="{FF2B5EF4-FFF2-40B4-BE49-F238E27FC236}">
                <a16:creationId xmlns:a16="http://schemas.microsoft.com/office/drawing/2014/main" id="{C4FE84DD-82A2-D387-CD7E-F9A69631178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47846" y="1930400"/>
            <a:ext cx="7579593" cy="4377269"/>
          </a:xfrm>
          <a:prstGeom prst="rect">
            <a:avLst/>
          </a:prstGeom>
        </p:spPr>
      </p:pic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E949CE2B-A42A-2A3C-A76F-CB4C0B1CC5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12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89720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7F1E5F50-A068-46BA-9F9E-9EA0E1A3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361" y="2510832"/>
            <a:ext cx="6795454" cy="10790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en-US" altLang="ko-KR" sz="5400" b="1" dirty="0">
                <a:solidFill>
                  <a:schemeClr val="bg1"/>
                </a:solidFill>
              </a:rPr>
              <a:t>III. </a:t>
            </a:r>
            <a:r>
              <a:rPr lang="ko-KR" altLang="en-US" sz="5400" b="1" dirty="0">
                <a:solidFill>
                  <a:schemeClr val="bg1"/>
                </a:solidFill>
              </a:rPr>
              <a:t>프로토타입 시연</a:t>
            </a:r>
            <a:endParaRPr lang="en-US" altLang="ko-KR" sz="5400" dirty="0">
              <a:solidFill>
                <a:schemeClr val="bg1"/>
              </a:solidFill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FF98784F-ECA0-AE46-3AB0-65024D739D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13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18453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7F1E5F50-A068-46BA-9F9E-9EA0E1A3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361" y="2510832"/>
            <a:ext cx="5890069" cy="10790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en-US" altLang="ko-KR" sz="5400" b="1" dirty="0">
                <a:solidFill>
                  <a:schemeClr val="bg1"/>
                </a:solidFill>
              </a:rPr>
              <a:t>IV. </a:t>
            </a:r>
            <a:r>
              <a:rPr lang="ko-KR" altLang="en-US" sz="5400" b="1" dirty="0">
                <a:solidFill>
                  <a:schemeClr val="bg1"/>
                </a:solidFill>
              </a:rPr>
              <a:t>문제점</a:t>
            </a:r>
            <a:endParaRPr lang="en-US" altLang="ko-KR" sz="5400" dirty="0">
              <a:solidFill>
                <a:schemeClr val="bg1"/>
              </a:solidFill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0E78BA8A-37FF-F163-3B85-D50A4D3A07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14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78184943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81E7969D-ACF6-4AB7-A342-1514AF499A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b="1" dirty="0">
                <a:solidFill>
                  <a:schemeClr val="accent3">
                    <a:lumMod val="75000"/>
                  </a:schemeClr>
                </a:solidFill>
              </a:rPr>
              <a:t>IV. </a:t>
            </a:r>
            <a:r>
              <a:rPr lang="ko-KR" altLang="en-US" sz="3600" b="1" dirty="0">
                <a:solidFill>
                  <a:schemeClr val="accent3">
                    <a:lumMod val="75000"/>
                  </a:schemeClr>
                </a:solidFill>
              </a:rPr>
              <a:t>문제점</a:t>
            </a:r>
            <a:endParaRPr lang="ko-KR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10B81A26-D45C-4AA2-84D9-C7C288F70EC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19785" y="2148790"/>
            <a:ext cx="8596668" cy="388077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ko-KR" sz="2800" dirty="0">
                <a:solidFill>
                  <a:srgbClr val="FF0000"/>
                </a:solidFill>
                <a:latin typeface="+mj-ea"/>
                <a:ea typeface="+mj-ea"/>
              </a:rPr>
              <a:t>1.</a:t>
            </a:r>
            <a:r>
              <a:rPr lang="en-US" altLang="ko-KR" sz="2800" dirty="0">
                <a:latin typeface="+mj-ea"/>
                <a:ea typeface="+mj-ea"/>
              </a:rPr>
              <a:t> WebSocket</a:t>
            </a:r>
            <a:r>
              <a:rPr lang="ko-KR" altLang="en-US" sz="2800" dirty="0">
                <a:latin typeface="+mj-ea"/>
                <a:ea typeface="+mj-ea"/>
              </a:rPr>
              <a:t>과 </a:t>
            </a:r>
            <a:r>
              <a:rPr lang="en-US" altLang="ko-KR" sz="2800" dirty="0">
                <a:latin typeface="+mj-ea"/>
                <a:ea typeface="+mj-ea"/>
              </a:rPr>
              <a:t>Channels </a:t>
            </a:r>
            <a:r>
              <a:rPr lang="ko-KR" altLang="en-US" sz="2800" dirty="0">
                <a:latin typeface="+mj-ea"/>
                <a:ea typeface="+mj-ea"/>
              </a:rPr>
              <a:t>활용 문제</a:t>
            </a:r>
            <a:endParaRPr lang="en-US" altLang="ko-KR" sz="2800" dirty="0"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800" dirty="0">
                <a:solidFill>
                  <a:srgbClr val="FF0000"/>
                </a:solidFill>
                <a:latin typeface="+mj-ea"/>
                <a:ea typeface="+mj-ea"/>
              </a:rPr>
              <a:t> </a:t>
            </a:r>
            <a:endParaRPr lang="en-US" altLang="ko-KR" sz="28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800" dirty="0">
                <a:solidFill>
                  <a:srgbClr val="FF0000"/>
                </a:solidFill>
                <a:latin typeface="+mj-ea"/>
                <a:ea typeface="+mj-ea"/>
              </a:rPr>
              <a:t>2. </a:t>
            </a:r>
            <a:r>
              <a:rPr lang="en-US" altLang="ko-KR" sz="2800" dirty="0">
                <a:latin typeface="+mj-ea"/>
                <a:ea typeface="+mj-ea"/>
              </a:rPr>
              <a:t>JavaScript </a:t>
            </a:r>
            <a:r>
              <a:rPr lang="en-US" altLang="ko-KR" sz="2800" dirty="0" err="1">
                <a:latin typeface="+mj-ea"/>
                <a:ea typeface="+mj-ea"/>
              </a:rPr>
              <a:t>jquery</a:t>
            </a:r>
            <a:r>
              <a:rPr lang="en-US" altLang="ko-KR" sz="2800" dirty="0">
                <a:latin typeface="+mj-ea"/>
                <a:ea typeface="+mj-ea"/>
              </a:rPr>
              <a:t>(ajax) </a:t>
            </a:r>
            <a:r>
              <a:rPr lang="ko-KR" altLang="en-US" sz="2800" dirty="0">
                <a:latin typeface="+mj-ea"/>
                <a:ea typeface="+mj-ea"/>
              </a:rPr>
              <a:t>문제</a:t>
            </a:r>
            <a:endParaRPr lang="en-US" altLang="ko-KR" sz="2800" dirty="0">
              <a:latin typeface="+mj-ea"/>
              <a:ea typeface="+mj-ea"/>
            </a:endParaRPr>
          </a:p>
          <a:p>
            <a:pPr marL="0" indent="0">
              <a:buNone/>
            </a:pPr>
            <a:endParaRPr lang="en-US" altLang="ko-KR" sz="2800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0" indent="0">
              <a:buNone/>
            </a:pPr>
            <a:r>
              <a:rPr lang="en-US" altLang="ko-KR" sz="2800" dirty="0">
                <a:solidFill>
                  <a:srgbClr val="FF0000"/>
                </a:solidFill>
                <a:latin typeface="+mj-ea"/>
                <a:ea typeface="+mj-ea"/>
              </a:rPr>
              <a:t>3. </a:t>
            </a:r>
            <a:r>
              <a:rPr lang="ko-KR" altLang="en-US" sz="2800" dirty="0">
                <a:latin typeface="+mj-ea"/>
                <a:ea typeface="+mj-ea"/>
              </a:rPr>
              <a:t>퀴즈 만들기 부분 문제</a:t>
            </a:r>
            <a:endParaRPr lang="en-US" altLang="ko-KR" sz="2800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8900CED7-855C-EEB5-90E5-F9FF11A4E0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15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8153316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03E6FF8D-997C-42D8-B20D-22B06938AD2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3">
                    <a:lumMod val="75000"/>
                  </a:schemeClr>
                </a:solidFill>
              </a:rPr>
              <a:t>IV. </a:t>
            </a:r>
            <a:r>
              <a:rPr lang="ko-KR" altLang="en-US" b="1" dirty="0">
                <a:solidFill>
                  <a:schemeClr val="accent3">
                    <a:lumMod val="75000"/>
                  </a:schemeClr>
                </a:solidFill>
              </a:rPr>
              <a:t>문제점</a:t>
            </a:r>
            <a:endParaRPr lang="ko-KR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A417779-994D-4EE1-882A-195408B3BA84}"/>
              </a:ext>
            </a:extLst>
          </p:cNvPr>
          <p:cNvSpPr txBox="1"/>
          <p:nvPr/>
        </p:nvSpPr>
        <p:spPr>
          <a:xfrm>
            <a:off x="1361896" y="1506587"/>
            <a:ext cx="6604468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E37777"/>
                </a:solidFill>
                <a:latin typeface="+mj-ea"/>
                <a:ea typeface="+mj-ea"/>
              </a:rPr>
              <a:t>1. WebSocket</a:t>
            </a:r>
            <a:r>
              <a:rPr lang="ko-KR" altLang="en-US" sz="2800" b="1" dirty="0">
                <a:solidFill>
                  <a:srgbClr val="E37777"/>
                </a:solidFill>
                <a:latin typeface="+mj-ea"/>
                <a:ea typeface="+mj-ea"/>
              </a:rPr>
              <a:t>과 </a:t>
            </a:r>
            <a:r>
              <a:rPr lang="en-US" altLang="ko-KR" sz="2800" b="1" dirty="0">
                <a:solidFill>
                  <a:srgbClr val="E37777"/>
                </a:solidFill>
                <a:latin typeface="+mj-ea"/>
                <a:ea typeface="+mj-ea"/>
              </a:rPr>
              <a:t>Channels </a:t>
            </a:r>
            <a:r>
              <a:rPr lang="ko-KR" altLang="en-US" sz="2800" b="1" dirty="0">
                <a:solidFill>
                  <a:srgbClr val="E37777"/>
                </a:solidFill>
                <a:latin typeface="+mj-ea"/>
                <a:ea typeface="+mj-ea"/>
              </a:rPr>
              <a:t>활용 문제</a:t>
            </a:r>
            <a:endParaRPr lang="en-US" altLang="ko-KR" sz="2800" b="1" dirty="0">
              <a:solidFill>
                <a:srgbClr val="E37777"/>
              </a:solidFill>
              <a:latin typeface="+mj-ea"/>
              <a:ea typeface="+mj-ea"/>
            </a:endParaRPr>
          </a:p>
          <a:p>
            <a:endParaRPr lang="ko-KR" altLang="en-US" sz="2800" b="1" dirty="0">
              <a:solidFill>
                <a:srgbClr val="E37777"/>
              </a:solidFill>
              <a:latin typeface="+mj-ea"/>
              <a:ea typeface="+mj-ea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C81E9ACC-11D3-4DFE-8B29-D756E7C7D37F}"/>
              </a:ext>
            </a:extLst>
          </p:cNvPr>
          <p:cNvSpPr txBox="1"/>
          <p:nvPr/>
        </p:nvSpPr>
        <p:spPr>
          <a:xfrm>
            <a:off x="7141398" y="2553437"/>
            <a:ext cx="4060763" cy="24565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200000"/>
              </a:lnSpc>
            </a:pPr>
            <a:r>
              <a:rPr lang="ko-KR" altLang="en-US" sz="2000" b="1" dirty="0">
                <a:latin typeface="+mj-ea"/>
                <a:ea typeface="+mj-ea"/>
              </a:rPr>
              <a:t> 최초 구상은 실시간 동기식</a:t>
            </a:r>
            <a:endParaRPr lang="en-US" altLang="ko-KR" sz="2000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ko-KR" altLang="en-US" sz="2000" b="1" dirty="0">
                <a:latin typeface="+mj-ea"/>
                <a:ea typeface="+mj-ea"/>
              </a:rPr>
              <a:t>웹 게임</a:t>
            </a:r>
            <a:endParaRPr lang="en-US" altLang="ko-KR" sz="2000" b="1" dirty="0">
              <a:latin typeface="+mj-ea"/>
              <a:ea typeface="+mj-ea"/>
            </a:endParaRPr>
          </a:p>
          <a:p>
            <a:pPr>
              <a:lnSpc>
                <a:spcPct val="200000"/>
              </a:lnSpc>
            </a:pPr>
            <a:r>
              <a:rPr lang="en-US" altLang="ko-KR" sz="2000" b="1" dirty="0">
                <a:solidFill>
                  <a:srgbClr val="FF0000"/>
                </a:solidFill>
                <a:latin typeface="+mj-ea"/>
                <a:ea typeface="+mj-ea"/>
              </a:rPr>
              <a:t> But </a:t>
            </a:r>
            <a:r>
              <a:rPr lang="en-US" altLang="ko-KR" sz="2000" b="1" dirty="0">
                <a:latin typeface="+mj-ea"/>
                <a:ea typeface="+mj-ea"/>
              </a:rPr>
              <a:t>WebSocket</a:t>
            </a:r>
            <a:r>
              <a:rPr lang="ko-KR" altLang="en-US" sz="2000" b="1" dirty="0">
                <a:latin typeface="+mj-ea"/>
                <a:ea typeface="+mj-ea"/>
              </a:rPr>
              <a:t>과 </a:t>
            </a:r>
            <a:r>
              <a:rPr lang="en-US" altLang="ko-KR" sz="2000" b="1" dirty="0">
                <a:latin typeface="+mj-ea"/>
                <a:ea typeface="+mj-ea"/>
              </a:rPr>
              <a:t>Channels</a:t>
            </a:r>
          </a:p>
          <a:p>
            <a:pPr>
              <a:lnSpc>
                <a:spcPct val="200000"/>
              </a:lnSpc>
            </a:pPr>
            <a:r>
              <a:rPr lang="ko-KR" altLang="en-US" sz="2000" b="1" dirty="0">
                <a:latin typeface="+mj-ea"/>
                <a:ea typeface="+mj-ea"/>
              </a:rPr>
              <a:t>문제로 </a:t>
            </a:r>
            <a:r>
              <a:rPr lang="ko-KR" altLang="en-US" sz="2000" b="1" dirty="0" err="1">
                <a:latin typeface="+mj-ea"/>
                <a:ea typeface="+mj-ea"/>
              </a:rPr>
              <a:t>싱글플레이로</a:t>
            </a:r>
            <a:r>
              <a:rPr lang="ko-KR" altLang="en-US" sz="2000" b="1" dirty="0">
                <a:latin typeface="+mj-ea"/>
                <a:ea typeface="+mj-ea"/>
              </a:rPr>
              <a:t> 구현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5472DF3A-9799-6A70-BDDA-0C7FECE7AF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16</a:t>
            </a:fld>
            <a:endParaRPr lang="ko-KR" altLang="en-US"/>
          </a:p>
        </p:txBody>
      </p:sp>
      <p:pic>
        <p:nvPicPr>
          <p:cNvPr id="12" name="내용 개체 틀 11" descr="테이블이(가) 표시된 사진&#10;&#10;자동 생성된 설명">
            <a:extLst>
              <a:ext uri="{FF2B5EF4-FFF2-40B4-BE49-F238E27FC236}">
                <a16:creationId xmlns:a16="http://schemas.microsoft.com/office/drawing/2014/main" id="{894A2DD0-D8FD-E516-14E7-78CD990B0E9B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105170"/>
            <a:ext cx="5996695" cy="3616757"/>
          </a:xfrm>
        </p:spPr>
      </p:pic>
    </p:spTree>
    <p:extLst>
      <p:ext uri="{BB962C8B-B14F-4D97-AF65-F5344CB8AC3E}">
        <p14:creationId xmlns:p14="http://schemas.microsoft.com/office/powerpoint/2010/main" val="69974276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3">
                    <a:lumMod val="75000"/>
                  </a:schemeClr>
                </a:solidFill>
              </a:rPr>
              <a:t>IV. </a:t>
            </a:r>
            <a:r>
              <a:rPr lang="ko-KR" altLang="en-US" b="1" dirty="0">
                <a:solidFill>
                  <a:schemeClr val="accent3">
                    <a:lumMod val="75000"/>
                  </a:schemeClr>
                </a:solidFill>
              </a:rPr>
              <a:t>문제점</a:t>
            </a:r>
            <a:endParaRPr lang="ko-KR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1954211"/>
          </a:xfrm>
        </p:spPr>
        <p:txBody>
          <a:bodyPr/>
          <a:lstStyle/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endParaRPr lang="en-US" altLang="ko-KR" b="1" dirty="0">
              <a:latin typeface="+mj-ea"/>
              <a:ea typeface="+mj-ea"/>
              <a:hlinkClick r:id="rId2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ko-KR" altLang="en-US" b="1" dirty="0">
                <a:latin typeface="+mj-ea"/>
                <a:ea typeface="+mj-ea"/>
              </a:rPr>
              <a:t>기존 구상은 역할 분담으로 한 명이 </a:t>
            </a:r>
            <a:r>
              <a:rPr lang="en-US" altLang="ko-KR" b="1" dirty="0">
                <a:latin typeface="+mj-ea"/>
                <a:ea typeface="+mj-ea"/>
              </a:rPr>
              <a:t>JavaScript part</a:t>
            </a:r>
            <a:r>
              <a:rPr lang="ko-KR" altLang="en-US" b="1" dirty="0">
                <a:latin typeface="+mj-ea"/>
                <a:ea typeface="+mj-ea"/>
              </a:rPr>
              <a:t>를 맡음</a:t>
            </a:r>
            <a:endParaRPr lang="en-US" altLang="ko-KR" b="1" dirty="0">
              <a:latin typeface="+mj-ea"/>
              <a:ea typeface="+mj-ea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endParaRPr lang="en-US" altLang="ko-KR" b="1" dirty="0">
              <a:latin typeface="+mj-ea"/>
              <a:ea typeface="+mj-ea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r>
              <a:rPr lang="ko-KR" altLang="en-US" b="1" dirty="0">
                <a:latin typeface="+mj-ea"/>
                <a:ea typeface="+mj-ea"/>
              </a:rPr>
              <a:t>하지만 </a:t>
            </a:r>
            <a:r>
              <a:rPr lang="en-US" altLang="ko-KR" b="1" dirty="0">
                <a:latin typeface="+mj-ea"/>
                <a:ea typeface="+mj-ea"/>
              </a:rPr>
              <a:t>JavaScript</a:t>
            </a:r>
            <a:r>
              <a:rPr lang="ko-KR" altLang="en-US" b="1" dirty="0">
                <a:latin typeface="+mj-ea"/>
                <a:ea typeface="+mj-ea"/>
              </a:rPr>
              <a:t>를 잘 쓰는 인원이 없어서 많은 난황을 겪음</a:t>
            </a:r>
            <a:endParaRPr lang="en-US" altLang="ko-KR" b="1" dirty="0">
              <a:latin typeface="+mj-ea"/>
              <a:ea typeface="+mj-ea"/>
            </a:endParaRPr>
          </a:p>
          <a:p>
            <a:pPr>
              <a:buClr>
                <a:srgbClr val="FF0000"/>
              </a:buClr>
              <a:buFont typeface="Wingdings" panose="05000000000000000000" pitchFamily="2" charset="2"/>
              <a:buChar char="l"/>
            </a:pPr>
            <a:endParaRPr lang="en-US" altLang="ko-KR" b="1" dirty="0">
              <a:latin typeface="+mj-ea"/>
              <a:ea typeface="+mj-ea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C92CE64-5F02-4D3F-819C-A3B01AEDF7FA}"/>
              </a:ext>
            </a:extLst>
          </p:cNvPr>
          <p:cNvSpPr txBox="1"/>
          <p:nvPr/>
        </p:nvSpPr>
        <p:spPr>
          <a:xfrm>
            <a:off x="1361896" y="1506587"/>
            <a:ext cx="613786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>
              <a:buNone/>
            </a:pPr>
            <a:r>
              <a:rPr lang="en-US" altLang="ko-KR" sz="2800" b="1" dirty="0">
                <a:solidFill>
                  <a:srgbClr val="E37777"/>
                </a:solidFill>
                <a:latin typeface="+mj-ea"/>
                <a:ea typeface="+mj-ea"/>
              </a:rPr>
              <a:t>2. JavaScript </a:t>
            </a:r>
            <a:r>
              <a:rPr lang="en-US" altLang="ko-KR" sz="2800" b="1" dirty="0" err="1">
                <a:solidFill>
                  <a:srgbClr val="E37777"/>
                </a:solidFill>
                <a:latin typeface="+mj-ea"/>
                <a:ea typeface="+mj-ea"/>
              </a:rPr>
              <a:t>jquery</a:t>
            </a:r>
            <a:r>
              <a:rPr lang="en-US" altLang="ko-KR" sz="2800" b="1" dirty="0">
                <a:solidFill>
                  <a:srgbClr val="E37777"/>
                </a:solidFill>
                <a:latin typeface="+mj-ea"/>
                <a:ea typeface="+mj-ea"/>
              </a:rPr>
              <a:t>(ajax) </a:t>
            </a:r>
            <a:r>
              <a:rPr lang="ko-KR" altLang="en-US" sz="2800" b="1" dirty="0">
                <a:solidFill>
                  <a:srgbClr val="E37777"/>
                </a:solidFill>
                <a:latin typeface="+mj-ea"/>
                <a:ea typeface="+mj-ea"/>
              </a:rPr>
              <a:t>문제</a:t>
            </a:r>
            <a:endParaRPr lang="en-US" altLang="ko-KR" sz="2800" b="1" dirty="0">
              <a:solidFill>
                <a:srgbClr val="E37777"/>
              </a:solidFill>
              <a:latin typeface="+mj-ea"/>
              <a:ea typeface="+mj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5241DD2A-8EF4-7EA6-1C5D-CD766F313C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17</a:t>
            </a:fld>
            <a:endParaRPr lang="ko-KR" altLang="en-US"/>
          </a:p>
        </p:txBody>
      </p:sp>
      <p:sp>
        <p:nvSpPr>
          <p:cNvPr id="8" name="내용 개체 틀 2">
            <a:extLst>
              <a:ext uri="{FF2B5EF4-FFF2-40B4-BE49-F238E27FC236}">
                <a16:creationId xmlns:a16="http://schemas.microsoft.com/office/drawing/2014/main" id="{EB66111F-3EA6-DD2B-9737-3D2067E9CCEC}"/>
              </a:ext>
            </a:extLst>
          </p:cNvPr>
          <p:cNvSpPr txBox="1">
            <a:spLocks/>
          </p:cNvSpPr>
          <p:nvPr/>
        </p:nvSpPr>
        <p:spPr>
          <a:xfrm>
            <a:off x="677334" y="4156354"/>
            <a:ext cx="8596668" cy="195421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1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Pct val="80000"/>
              <a:buFont typeface="Wingdings 3" charset="2"/>
              <a:buChar char="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rgbClr val="00B050"/>
              </a:buClr>
              <a:buFont typeface="Wingdings" panose="05000000000000000000" pitchFamily="2" charset="2"/>
              <a:buChar char="l"/>
            </a:pPr>
            <a:endParaRPr lang="en-US" altLang="ko-KR" b="1" dirty="0">
              <a:latin typeface="+mj-ea"/>
              <a:ea typeface="+mj-ea"/>
              <a:hlinkClick r:id="rId2"/>
            </a:endParaRP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l"/>
            </a:pPr>
            <a:r>
              <a:rPr lang="ko-KR" altLang="en-US" b="1" dirty="0">
                <a:latin typeface="+mj-ea"/>
                <a:ea typeface="+mj-ea"/>
              </a:rPr>
              <a:t>방학 기간 동안 </a:t>
            </a:r>
            <a:r>
              <a:rPr lang="en-US" altLang="ko-KR" b="1" dirty="0">
                <a:latin typeface="+mj-ea"/>
                <a:ea typeface="+mj-ea"/>
              </a:rPr>
              <a:t>JavaScript</a:t>
            </a:r>
            <a:r>
              <a:rPr lang="ko-KR" altLang="en-US" b="1" dirty="0">
                <a:latin typeface="+mj-ea"/>
                <a:ea typeface="+mj-ea"/>
              </a:rPr>
              <a:t>를 터득</a:t>
            </a:r>
            <a:endParaRPr lang="en-US" altLang="ko-KR" b="1" dirty="0">
              <a:latin typeface="+mj-ea"/>
              <a:ea typeface="+mj-ea"/>
            </a:endParaRP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l"/>
            </a:pPr>
            <a:endParaRPr lang="en-US" altLang="ko-KR" b="1" dirty="0">
              <a:latin typeface="+mj-ea"/>
              <a:ea typeface="+mj-ea"/>
            </a:endParaRPr>
          </a:p>
          <a:p>
            <a:pPr>
              <a:buClr>
                <a:srgbClr val="00B050"/>
              </a:buClr>
              <a:buFont typeface="Wingdings" panose="05000000000000000000" pitchFamily="2" charset="2"/>
              <a:buChar char="l"/>
            </a:pPr>
            <a:r>
              <a:rPr lang="ko-KR" altLang="en-US" b="1" dirty="0">
                <a:latin typeface="+mj-ea"/>
                <a:ea typeface="+mj-ea"/>
              </a:rPr>
              <a:t>한 명이 전담하는 것이 아닌 팀원 전체의 기량 향상</a:t>
            </a:r>
            <a:endParaRPr lang="en-US" altLang="ko-KR" b="1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9781734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8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E6EB03-8FDB-498B-BA53-389306B10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3">
                    <a:lumMod val="75000"/>
                  </a:schemeClr>
                </a:solidFill>
              </a:rPr>
              <a:t>IV. </a:t>
            </a:r>
            <a:r>
              <a:rPr lang="ko-KR" altLang="en-US" b="1" dirty="0">
                <a:solidFill>
                  <a:schemeClr val="accent3">
                    <a:lumMod val="75000"/>
                  </a:schemeClr>
                </a:solidFill>
              </a:rPr>
              <a:t>문제점</a:t>
            </a:r>
            <a:endParaRPr lang="ko-KR" altLang="en-US" dirty="0"/>
          </a:p>
        </p:txBody>
      </p:sp>
      <p:sp>
        <p:nvSpPr>
          <p:cNvPr id="3" name="내용 개체 틀 2">
            <a:extLst>
              <a:ext uri="{FF2B5EF4-FFF2-40B4-BE49-F238E27FC236}">
                <a16:creationId xmlns:a16="http://schemas.microsoft.com/office/drawing/2014/main" id="{B8D347AB-E91E-482F-A50F-BC7700EF292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115352" y="2160215"/>
            <a:ext cx="4086809" cy="3596218"/>
          </a:xfrm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endParaRPr lang="en-US" altLang="ko-KR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solidFill>
                  <a:schemeClr val="tx1"/>
                </a:solidFill>
                <a:latin typeface="+mj-ea"/>
                <a:ea typeface="+mj-ea"/>
              </a:rPr>
              <a:t>OpenCV</a:t>
            </a:r>
            <a:r>
              <a:rPr lang="ko-KR" altLang="en-US" sz="2000" b="1" dirty="0">
                <a:solidFill>
                  <a:schemeClr val="tx1"/>
                </a:solidFill>
                <a:latin typeface="+mj-ea"/>
                <a:ea typeface="+mj-ea"/>
              </a:rPr>
              <a:t>로 이미지 처리는 </a:t>
            </a:r>
            <a:endParaRPr lang="en-US" altLang="ko-KR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000" b="1" dirty="0">
                <a:solidFill>
                  <a:schemeClr val="tx1"/>
                </a:solidFill>
                <a:latin typeface="+mj-ea"/>
                <a:ea typeface="+mj-ea"/>
              </a:rPr>
              <a:t>성공하였으나 </a:t>
            </a:r>
            <a:endParaRPr lang="en-US" altLang="ko-KR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ko-KR" sz="2000" b="1" dirty="0">
                <a:solidFill>
                  <a:srgbClr val="FF0000"/>
                </a:solidFill>
                <a:latin typeface="+mj-ea"/>
                <a:ea typeface="+mj-ea"/>
              </a:rPr>
              <a:t>quiz</a:t>
            </a:r>
            <a:r>
              <a:rPr lang="ko-KR" altLang="en-US" sz="2000" b="1" dirty="0">
                <a:solidFill>
                  <a:srgbClr val="FF0000"/>
                </a:solidFill>
                <a:latin typeface="+mj-ea"/>
                <a:ea typeface="+mj-ea"/>
              </a:rPr>
              <a:t> 만들기</a:t>
            </a:r>
            <a:r>
              <a:rPr lang="en-US" altLang="ko-KR" sz="2000" b="1" dirty="0">
                <a:solidFill>
                  <a:srgbClr val="FF0000"/>
                </a:solidFill>
                <a:latin typeface="+mj-ea"/>
                <a:ea typeface="+mj-ea"/>
              </a:rPr>
              <a:t>(DB)</a:t>
            </a:r>
            <a:r>
              <a:rPr lang="ko-KR" altLang="en-US" sz="2000" b="1" dirty="0">
                <a:solidFill>
                  <a:schemeClr val="tx1"/>
                </a:solidFill>
                <a:latin typeface="+mj-ea"/>
                <a:ea typeface="+mj-ea"/>
              </a:rPr>
              <a:t> </a:t>
            </a:r>
            <a:endParaRPr lang="en-US" altLang="ko-KR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ko-KR" altLang="en-US" sz="2000" b="1" dirty="0">
                <a:solidFill>
                  <a:schemeClr val="tx1"/>
                </a:solidFill>
                <a:latin typeface="+mj-ea"/>
                <a:ea typeface="+mj-ea"/>
              </a:rPr>
              <a:t>부분에서 문제점 발생</a:t>
            </a:r>
            <a:endParaRPr lang="en-US" altLang="ko-KR" sz="2000" b="1" dirty="0">
              <a:solidFill>
                <a:schemeClr val="tx1"/>
              </a:solidFill>
              <a:latin typeface="+mj-ea"/>
              <a:ea typeface="+mj-ea"/>
            </a:endParaRPr>
          </a:p>
          <a:p>
            <a:pPr marL="0" indent="0">
              <a:lnSpc>
                <a:spcPct val="150000"/>
              </a:lnSpc>
              <a:buNone/>
            </a:pPr>
            <a:endParaRPr lang="ko-KR" altLang="en-US" sz="2000" b="1" dirty="0">
              <a:solidFill>
                <a:schemeClr val="tx1"/>
              </a:solidFill>
              <a:latin typeface="+mj-ea"/>
              <a:ea typeface="+mj-ea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CB73DB-9974-474A-8BF3-7FDC88F5EFE8}"/>
              </a:ext>
            </a:extLst>
          </p:cNvPr>
          <p:cNvSpPr txBox="1"/>
          <p:nvPr/>
        </p:nvSpPr>
        <p:spPr>
          <a:xfrm>
            <a:off x="1361896" y="1506587"/>
            <a:ext cx="61378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E37777"/>
                </a:solidFill>
                <a:latin typeface="+mj-ea"/>
                <a:ea typeface="+mj-ea"/>
              </a:rPr>
              <a:t>3. </a:t>
            </a:r>
            <a:r>
              <a:rPr lang="ko-KR" altLang="en-US" sz="2800" b="1" dirty="0">
                <a:solidFill>
                  <a:srgbClr val="E37777"/>
                </a:solidFill>
                <a:latin typeface="+mj-ea"/>
                <a:ea typeface="+mj-ea"/>
              </a:rPr>
              <a:t>퀴즈 만들기 부분 문제</a:t>
            </a:r>
            <a:endParaRPr lang="en-US" altLang="ko-KR" sz="2800" b="1" dirty="0">
              <a:solidFill>
                <a:srgbClr val="E37777"/>
              </a:solidFill>
              <a:latin typeface="+mj-ea"/>
              <a:ea typeface="+mj-ea"/>
            </a:endParaRPr>
          </a:p>
          <a:p>
            <a:endParaRPr lang="ko-KR" altLang="en-US" sz="2800" b="1" dirty="0">
              <a:solidFill>
                <a:srgbClr val="E37777"/>
              </a:solidFill>
              <a:latin typeface="+mj-ea"/>
              <a:ea typeface="+mj-ea"/>
            </a:endParaRPr>
          </a:p>
        </p:txBody>
      </p:sp>
      <p:pic>
        <p:nvPicPr>
          <p:cNvPr id="6" name="그림 5">
            <a:extLst>
              <a:ext uri="{FF2B5EF4-FFF2-40B4-BE49-F238E27FC236}">
                <a16:creationId xmlns:a16="http://schemas.microsoft.com/office/drawing/2014/main" id="{68CD4E94-4A85-4C8A-BC84-DA8E5035C2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7334" y="2160215"/>
            <a:ext cx="6208086" cy="3807204"/>
          </a:xfrm>
          <a:prstGeom prst="rect">
            <a:avLst/>
          </a:prstGeom>
        </p:spPr>
      </p:pic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2CCFCA09-FE6A-321B-297B-6FAA52276D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18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437555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8E6EB03-8FDB-498B-BA53-389306B10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chemeClr val="accent3">
                    <a:lumMod val="75000"/>
                  </a:schemeClr>
                </a:solidFill>
              </a:rPr>
              <a:t>IV. </a:t>
            </a:r>
            <a:r>
              <a:rPr lang="ko-KR" altLang="en-US" b="1" dirty="0">
                <a:solidFill>
                  <a:schemeClr val="accent3">
                    <a:lumMod val="75000"/>
                  </a:schemeClr>
                </a:solidFill>
              </a:rPr>
              <a:t>문제점</a:t>
            </a:r>
            <a:endParaRPr lang="ko-KR" alt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6CB73DB-9974-474A-8BF3-7FDC88F5EFE8}"/>
              </a:ext>
            </a:extLst>
          </p:cNvPr>
          <p:cNvSpPr txBox="1"/>
          <p:nvPr/>
        </p:nvSpPr>
        <p:spPr>
          <a:xfrm>
            <a:off x="1361896" y="1506587"/>
            <a:ext cx="613786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E37777"/>
                </a:solidFill>
                <a:latin typeface="+mj-ea"/>
                <a:ea typeface="+mj-ea"/>
              </a:rPr>
              <a:t>3. </a:t>
            </a:r>
            <a:r>
              <a:rPr lang="ko-KR" altLang="en-US" sz="2800" b="1" dirty="0">
                <a:solidFill>
                  <a:srgbClr val="E37777"/>
                </a:solidFill>
                <a:latin typeface="+mj-ea"/>
                <a:ea typeface="+mj-ea"/>
              </a:rPr>
              <a:t>퀴즈 만들기 부분 문제</a:t>
            </a:r>
            <a:endParaRPr lang="en-US" altLang="ko-KR" sz="2800" b="1" dirty="0">
              <a:solidFill>
                <a:srgbClr val="E37777"/>
              </a:solidFill>
              <a:latin typeface="+mj-ea"/>
              <a:ea typeface="+mj-ea"/>
            </a:endParaRPr>
          </a:p>
          <a:p>
            <a:endParaRPr lang="ko-KR" altLang="en-US" sz="2800" b="1" dirty="0">
              <a:solidFill>
                <a:srgbClr val="E37777"/>
              </a:solidFill>
              <a:latin typeface="+mj-ea"/>
              <a:ea typeface="+mj-ea"/>
            </a:endParaRPr>
          </a:p>
        </p:txBody>
      </p:sp>
      <p:sp>
        <p:nvSpPr>
          <p:cNvPr id="7" name="내용 개체 틀 6">
            <a:extLst>
              <a:ext uri="{FF2B5EF4-FFF2-40B4-BE49-F238E27FC236}">
                <a16:creationId xmlns:a16="http://schemas.microsoft.com/office/drawing/2014/main" id="{50EB7C12-700E-4EB9-B7BA-584AB99F90A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797666" y="2367627"/>
            <a:ext cx="8596668" cy="3880773"/>
          </a:xfrm>
        </p:spPr>
        <p:txBody>
          <a:bodyPr/>
          <a:lstStyle/>
          <a:p>
            <a:endParaRPr lang="en-US" altLang="ko-KR" dirty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ko-KR" altLang="en-US" dirty="0">
                <a:solidFill>
                  <a:srgbClr val="000000"/>
                </a:solidFill>
                <a:latin typeface="+mj-ea"/>
                <a:ea typeface="+mj-ea"/>
              </a:rPr>
              <a:t>최초 </a:t>
            </a:r>
            <a:r>
              <a:rPr lang="en-US" altLang="ko-KR" dirty="0">
                <a:solidFill>
                  <a:srgbClr val="000000"/>
                </a:solidFill>
                <a:latin typeface="+mj-ea"/>
                <a:ea typeface="+mj-ea"/>
              </a:rPr>
              <a:t>DB </a:t>
            </a:r>
            <a:r>
              <a:rPr lang="ko-KR" altLang="en-US" dirty="0">
                <a:solidFill>
                  <a:srgbClr val="000000"/>
                </a:solidFill>
                <a:latin typeface="+mj-ea"/>
                <a:ea typeface="+mj-ea"/>
              </a:rPr>
              <a:t>설계와 진행 과정에서의 오류</a:t>
            </a:r>
            <a:endParaRPr lang="en-US" altLang="ko-KR" dirty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ko-KR" dirty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ko-KR" altLang="en-US" dirty="0">
                <a:solidFill>
                  <a:srgbClr val="000000"/>
                </a:solidFill>
                <a:latin typeface="+mj-ea"/>
                <a:ea typeface="+mj-ea"/>
              </a:rPr>
              <a:t>대기실에 채팅 구현에 많은 시간을 투자하였음</a:t>
            </a:r>
            <a:endParaRPr lang="en-US" altLang="ko-KR" dirty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ko-KR" dirty="0">
              <a:solidFill>
                <a:srgbClr val="000000"/>
              </a:solidFill>
              <a:latin typeface="+mj-ea"/>
              <a:ea typeface="+mj-ea"/>
            </a:endParaRPr>
          </a:p>
          <a:p>
            <a:r>
              <a:rPr lang="ko-KR" altLang="en-US" dirty="0">
                <a:solidFill>
                  <a:srgbClr val="000000"/>
                </a:solidFill>
                <a:latin typeface="+mj-ea"/>
                <a:ea typeface="+mj-ea"/>
              </a:rPr>
              <a:t>멀티플레이를 중점으로 두어 그에 관한 공부에 많은 시간 소요</a:t>
            </a:r>
            <a:endParaRPr lang="en-US" altLang="ko-KR" dirty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ko-KR" dirty="0">
              <a:solidFill>
                <a:srgbClr val="000000"/>
              </a:solidFill>
              <a:latin typeface="+mj-ea"/>
              <a:ea typeface="+mj-ea"/>
            </a:endParaRPr>
          </a:p>
          <a:p>
            <a:endParaRPr lang="en-US" altLang="ko-KR" dirty="0">
              <a:solidFill>
                <a:srgbClr val="000000"/>
              </a:solidFill>
              <a:latin typeface="+mj-ea"/>
              <a:ea typeface="+mj-ea"/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7C87FCFF-339F-E765-E52D-3CDBE580E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19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1856770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DD1372F6-8178-4624-984F-804344F8C1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66065" y="1779414"/>
            <a:ext cx="5698067" cy="4485919"/>
          </a:xfrm>
        </p:spPr>
        <p:txBody>
          <a:bodyPr vert="horz" lIns="91440" tIns="45720" rIns="91440" bIns="45720" rtlCol="0" anchor="ctr">
            <a:normAutofit fontScale="90000"/>
          </a:bodyPr>
          <a:lstStyle/>
          <a:p>
            <a:pPr latinLnBrk="0">
              <a:lnSpc>
                <a:spcPct val="180000"/>
              </a:lnSpc>
            </a:pPr>
            <a: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  <a:t>I.	</a:t>
            </a:r>
            <a:r>
              <a:rPr lang="ko-KR" altLang="en-US" sz="2400" b="1" dirty="0">
                <a:solidFill>
                  <a:schemeClr val="accent3">
                    <a:lumMod val="50000"/>
                  </a:schemeClr>
                </a:solidFill>
              </a:rPr>
              <a:t>주제 선정 이유</a:t>
            </a:r>
            <a:b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  <a:t>II.	</a:t>
            </a:r>
            <a:r>
              <a:rPr lang="ko-KR" altLang="en-US" sz="2400" b="1" dirty="0">
                <a:solidFill>
                  <a:schemeClr val="accent3">
                    <a:lumMod val="50000"/>
                  </a:schemeClr>
                </a:solidFill>
              </a:rPr>
              <a:t>개발 진행 과정</a:t>
            </a:r>
            <a:b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  <a:t>III.	</a:t>
            </a:r>
            <a:r>
              <a:rPr lang="ko-KR" altLang="en-US" sz="2400" b="1" dirty="0">
                <a:solidFill>
                  <a:schemeClr val="accent3">
                    <a:lumMod val="50000"/>
                  </a:schemeClr>
                </a:solidFill>
              </a:rPr>
              <a:t>프로토타입 시연</a:t>
            </a:r>
            <a:b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  <a:t>IV.	</a:t>
            </a:r>
            <a:r>
              <a:rPr lang="ko-KR" altLang="en-US" sz="2400" b="1" dirty="0">
                <a:solidFill>
                  <a:schemeClr val="accent3">
                    <a:lumMod val="50000"/>
                  </a:schemeClr>
                </a:solidFill>
              </a:rPr>
              <a:t>문제점</a:t>
            </a:r>
            <a:b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</a:br>
            <a: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  <a:t>V.	</a:t>
            </a:r>
            <a:r>
              <a:rPr lang="ko-KR" altLang="en-US" sz="2400" b="1" dirty="0">
                <a:solidFill>
                  <a:schemeClr val="accent3">
                    <a:lumMod val="50000"/>
                  </a:schemeClr>
                </a:solidFill>
              </a:rPr>
              <a:t>앞으로의 계획</a:t>
            </a:r>
            <a:b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</a:br>
            <a:br>
              <a:rPr lang="en-US" altLang="ko-KR" sz="2400" b="1" dirty="0">
                <a:solidFill>
                  <a:schemeClr val="accent3">
                    <a:lumMod val="50000"/>
                  </a:schemeClr>
                </a:solidFill>
              </a:rPr>
            </a:br>
            <a:endParaRPr lang="en-US" altLang="ko-KR" sz="2400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D3CFFBA-C50E-4256-8853-A95B46C8B41D}"/>
              </a:ext>
            </a:extLst>
          </p:cNvPr>
          <p:cNvSpPr txBox="1"/>
          <p:nvPr/>
        </p:nvSpPr>
        <p:spPr>
          <a:xfrm>
            <a:off x="1368664" y="464217"/>
            <a:ext cx="378200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o-KR" altLang="en-US" sz="3600" b="1" dirty="0">
                <a:solidFill>
                  <a:schemeClr val="accent3">
                    <a:lumMod val="25000"/>
                  </a:schemeClr>
                </a:solidFill>
                <a:latin typeface="+mj-ea"/>
                <a:ea typeface="+mj-ea"/>
              </a:rPr>
              <a:t>목차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A44B0CB-591A-8881-DCBB-979E3AF7B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2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74083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7F1E5F50-A068-46BA-9F9E-9EA0E1A3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361" y="2510832"/>
            <a:ext cx="5890069" cy="10790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en-US" altLang="ko-KR" sz="5400" b="1" dirty="0">
                <a:solidFill>
                  <a:schemeClr val="bg1"/>
                </a:solidFill>
              </a:rPr>
              <a:t>V. </a:t>
            </a:r>
            <a:r>
              <a:rPr lang="ko-KR" altLang="en-US" sz="5400" b="1" dirty="0">
                <a:solidFill>
                  <a:schemeClr val="bg1"/>
                </a:solidFill>
              </a:rPr>
              <a:t>앞으로의 계획</a:t>
            </a:r>
            <a:endParaRPr lang="en-US" altLang="ko-KR" sz="5400" dirty="0">
              <a:solidFill>
                <a:schemeClr val="bg1"/>
              </a:solidFill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A7C9A01B-D4CB-632F-1E1E-BCCD7F48AE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20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29233142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rgbClr val="D6A15F"/>
                </a:solidFill>
              </a:rPr>
              <a:t>V. </a:t>
            </a:r>
            <a:r>
              <a:rPr lang="ko-KR" altLang="en-US" b="1" dirty="0">
                <a:solidFill>
                  <a:srgbClr val="D6A15F"/>
                </a:solidFill>
              </a:rPr>
              <a:t>앞으로의 계획</a:t>
            </a:r>
            <a:endParaRPr lang="ko-KR" altLang="en-US" dirty="0">
              <a:solidFill>
                <a:srgbClr val="D6A15F"/>
              </a:solidFill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1179358" y="2061977"/>
            <a:ext cx="8596668" cy="3880773"/>
          </a:xfrm>
        </p:spPr>
        <p:txBody>
          <a:bodyPr>
            <a:normAutofit/>
          </a:bodyPr>
          <a:lstStyle/>
          <a:p>
            <a:r>
              <a:rPr lang="ko-KR" altLang="en-US" sz="2000" dirty="0" err="1">
                <a:latin typeface="+mj-ea"/>
                <a:ea typeface="+mj-ea"/>
              </a:rPr>
              <a:t>미구현</a:t>
            </a:r>
            <a:r>
              <a:rPr lang="ko-KR" altLang="en-US" sz="2000" dirty="0">
                <a:latin typeface="+mj-ea"/>
                <a:ea typeface="+mj-ea"/>
              </a:rPr>
              <a:t> 파트 구현 </a:t>
            </a:r>
            <a:r>
              <a:rPr lang="en-US" altLang="ko-KR" sz="2000" dirty="0">
                <a:latin typeface="+mj-ea"/>
                <a:ea typeface="+mj-ea"/>
              </a:rPr>
              <a:t>(</a:t>
            </a:r>
            <a:r>
              <a:rPr lang="ko-KR" altLang="en-US" sz="2000" dirty="0">
                <a:latin typeface="+mj-ea"/>
                <a:ea typeface="+mj-ea"/>
              </a:rPr>
              <a:t>퀴즈 만들기</a:t>
            </a:r>
            <a:r>
              <a:rPr lang="en-US" altLang="ko-KR" sz="2000" dirty="0">
                <a:latin typeface="+mj-ea"/>
                <a:ea typeface="+mj-ea"/>
              </a:rPr>
              <a:t>)</a:t>
            </a:r>
          </a:p>
          <a:p>
            <a:endParaRPr lang="en-US" altLang="ko-KR" sz="2000" dirty="0">
              <a:latin typeface="+mj-ea"/>
              <a:ea typeface="+mj-ea"/>
            </a:endParaRPr>
          </a:p>
          <a:p>
            <a:r>
              <a:rPr lang="en-US" altLang="ko-KR" sz="2000" dirty="0">
                <a:latin typeface="+mj-ea"/>
                <a:ea typeface="+mj-ea"/>
              </a:rPr>
              <a:t>WebSocket</a:t>
            </a:r>
            <a:r>
              <a:rPr lang="ko-KR" altLang="en-US" sz="2000" dirty="0">
                <a:latin typeface="+mj-ea"/>
                <a:ea typeface="+mj-ea"/>
              </a:rPr>
              <a:t>와</a:t>
            </a:r>
            <a:r>
              <a:rPr lang="en-US" altLang="ko-KR" sz="2000" dirty="0">
                <a:latin typeface="+mj-ea"/>
                <a:ea typeface="+mj-ea"/>
              </a:rPr>
              <a:t> Channels </a:t>
            </a:r>
            <a:r>
              <a:rPr lang="ko-KR" altLang="en-US" sz="2000" dirty="0">
                <a:latin typeface="+mj-ea"/>
                <a:ea typeface="+mj-ea"/>
              </a:rPr>
              <a:t>지식 습득</a:t>
            </a:r>
            <a:endParaRPr lang="en-US" altLang="ko-KR" sz="2000" dirty="0">
              <a:latin typeface="+mj-ea"/>
              <a:ea typeface="+mj-ea"/>
            </a:endParaRPr>
          </a:p>
          <a:p>
            <a:endParaRPr lang="en-US" altLang="ko-KR" sz="2000" dirty="0">
              <a:latin typeface="+mj-ea"/>
              <a:ea typeface="+mj-ea"/>
            </a:endParaRPr>
          </a:p>
          <a:p>
            <a:r>
              <a:rPr lang="en-US" altLang="ko-KR" sz="2000" dirty="0">
                <a:latin typeface="+mj-ea"/>
                <a:ea typeface="+mj-ea"/>
              </a:rPr>
              <a:t>JavaScript </a:t>
            </a:r>
            <a:r>
              <a:rPr lang="ko-KR" altLang="en-US" sz="2000">
                <a:latin typeface="+mj-ea"/>
                <a:ea typeface="+mj-ea"/>
              </a:rPr>
              <a:t>숙련도 향상</a:t>
            </a:r>
            <a:endParaRPr lang="en-US" altLang="ko-KR" sz="2000" dirty="0">
              <a:latin typeface="+mj-ea"/>
              <a:ea typeface="+mj-ea"/>
            </a:endParaRPr>
          </a:p>
          <a:p>
            <a:endParaRPr lang="en-US" altLang="ko-KR" sz="2000" dirty="0">
              <a:latin typeface="+mj-ea"/>
              <a:ea typeface="+mj-ea"/>
            </a:endParaRPr>
          </a:p>
          <a:p>
            <a:r>
              <a:rPr lang="ko-KR" altLang="en-US" sz="2000" dirty="0">
                <a:latin typeface="+mj-ea"/>
                <a:ea typeface="+mj-ea"/>
              </a:rPr>
              <a:t>새로운 기능 추가 </a:t>
            </a:r>
            <a:r>
              <a:rPr lang="en-US" altLang="ko-KR" sz="2000" dirty="0">
                <a:latin typeface="+mj-ea"/>
                <a:ea typeface="+mj-ea"/>
              </a:rPr>
              <a:t>(</a:t>
            </a:r>
            <a:r>
              <a:rPr lang="ko-KR" altLang="en-US" sz="2000" dirty="0">
                <a:latin typeface="+mj-ea"/>
                <a:ea typeface="+mj-ea"/>
              </a:rPr>
              <a:t>초대링크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 err="1">
                <a:latin typeface="+mj-ea"/>
                <a:ea typeface="+mj-ea"/>
              </a:rPr>
              <a:t>비밀방</a:t>
            </a:r>
            <a:r>
              <a:rPr lang="en-US" altLang="ko-KR" sz="2000" dirty="0">
                <a:latin typeface="+mj-ea"/>
                <a:ea typeface="+mj-ea"/>
              </a:rPr>
              <a:t>)</a:t>
            </a:r>
          </a:p>
          <a:p>
            <a:endParaRPr lang="en-US" altLang="ko-KR" sz="2000" dirty="0">
              <a:latin typeface="+mj-ea"/>
              <a:ea typeface="+mj-ea"/>
            </a:endParaRPr>
          </a:p>
          <a:p>
            <a:endParaRPr lang="en-US" altLang="ko-KR" sz="2000" dirty="0">
              <a:latin typeface="+mj-ea"/>
              <a:ea typeface="+mj-ea"/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764C36E-9EEE-507C-8E0B-BE655E1AC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21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39126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rgbClr val="D6A15F"/>
                </a:solidFill>
              </a:rPr>
              <a:t>V. </a:t>
            </a:r>
            <a:r>
              <a:rPr lang="ko-KR" altLang="en-US" b="1" dirty="0">
                <a:solidFill>
                  <a:srgbClr val="D6A15F"/>
                </a:solidFill>
              </a:rPr>
              <a:t>앞으로의 계획</a:t>
            </a:r>
            <a:endParaRPr lang="ko-KR" altLang="en-US" dirty="0">
              <a:solidFill>
                <a:srgbClr val="D6A15F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764C36E-9EEE-507C-8E0B-BE655E1AC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22</a:t>
            </a:fld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35631F-B9D7-D59F-BCB2-65A9C1D40F93}"/>
              </a:ext>
            </a:extLst>
          </p:cNvPr>
          <p:cNvSpPr txBox="1"/>
          <p:nvPr/>
        </p:nvSpPr>
        <p:spPr>
          <a:xfrm>
            <a:off x="1116364" y="1347913"/>
            <a:ext cx="289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0070C0"/>
                </a:solidFill>
                <a:latin typeface="+mj-ea"/>
                <a:ea typeface="+mj-ea"/>
              </a:rPr>
              <a:t>• </a:t>
            </a:r>
            <a:r>
              <a:rPr lang="ko-KR" altLang="en-US" sz="2800" b="1" dirty="0">
                <a:solidFill>
                  <a:srgbClr val="0070C0"/>
                </a:solidFill>
                <a:latin typeface="+mj-ea"/>
                <a:ea typeface="+mj-ea"/>
              </a:rPr>
              <a:t>마일스톤 차트</a:t>
            </a:r>
          </a:p>
        </p:txBody>
      </p:sp>
      <p:pic>
        <p:nvPicPr>
          <p:cNvPr id="8" name="내용 개체 틀 7">
            <a:extLst>
              <a:ext uri="{FF2B5EF4-FFF2-40B4-BE49-F238E27FC236}">
                <a16:creationId xmlns:a16="http://schemas.microsoft.com/office/drawing/2014/main" id="{6C245775-CF14-B30B-2F82-C0AEC9AB913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16364" y="2019526"/>
            <a:ext cx="9033230" cy="3597676"/>
          </a:xfrm>
        </p:spPr>
      </p:pic>
    </p:spTree>
    <p:extLst>
      <p:ext uri="{BB962C8B-B14F-4D97-AF65-F5344CB8AC3E}">
        <p14:creationId xmlns:p14="http://schemas.microsoft.com/office/powerpoint/2010/main" val="4292713943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b="1" dirty="0">
                <a:solidFill>
                  <a:srgbClr val="D6A15F"/>
                </a:solidFill>
              </a:rPr>
              <a:t>V. </a:t>
            </a:r>
            <a:r>
              <a:rPr lang="ko-KR" altLang="en-US" b="1" dirty="0">
                <a:solidFill>
                  <a:srgbClr val="D6A15F"/>
                </a:solidFill>
              </a:rPr>
              <a:t>앞으로의 계획</a:t>
            </a:r>
            <a:endParaRPr lang="ko-KR" altLang="en-US" dirty="0">
              <a:solidFill>
                <a:srgbClr val="D6A15F"/>
              </a:solidFill>
            </a:endParaRPr>
          </a:p>
        </p:txBody>
      </p:sp>
      <p:sp>
        <p:nvSpPr>
          <p:cNvPr id="4" name="슬라이드 번호 개체 틀 3">
            <a:extLst>
              <a:ext uri="{FF2B5EF4-FFF2-40B4-BE49-F238E27FC236}">
                <a16:creationId xmlns:a16="http://schemas.microsoft.com/office/drawing/2014/main" id="{2764C36E-9EEE-507C-8E0B-BE655E1AC7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23</a:t>
            </a:fld>
            <a:endParaRPr lang="ko-KR" alt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335631F-B9D7-D59F-BCB2-65A9C1D40F93}"/>
              </a:ext>
            </a:extLst>
          </p:cNvPr>
          <p:cNvSpPr txBox="1"/>
          <p:nvPr/>
        </p:nvSpPr>
        <p:spPr>
          <a:xfrm>
            <a:off x="1116364" y="1347913"/>
            <a:ext cx="289683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92D050"/>
                </a:solidFill>
                <a:latin typeface="+mj-ea"/>
                <a:ea typeface="+mj-ea"/>
              </a:rPr>
              <a:t>• </a:t>
            </a:r>
            <a:r>
              <a:rPr lang="ko-KR" altLang="en-US" sz="2800" b="1" dirty="0">
                <a:solidFill>
                  <a:srgbClr val="92D050"/>
                </a:solidFill>
                <a:latin typeface="+mj-ea"/>
                <a:ea typeface="+mj-ea"/>
              </a:rPr>
              <a:t>감시</a:t>
            </a:r>
            <a:r>
              <a:rPr lang="en-US" altLang="ko-KR" sz="2800" b="1" dirty="0">
                <a:solidFill>
                  <a:srgbClr val="92D050"/>
                </a:solidFill>
                <a:latin typeface="+mj-ea"/>
                <a:ea typeface="+mj-ea"/>
              </a:rPr>
              <a:t>/</a:t>
            </a:r>
            <a:r>
              <a:rPr lang="ko-KR" altLang="en-US" sz="2800" b="1" dirty="0">
                <a:solidFill>
                  <a:srgbClr val="92D050"/>
                </a:solidFill>
                <a:latin typeface="+mj-ea"/>
                <a:ea typeface="+mj-ea"/>
              </a:rPr>
              <a:t>감독</a:t>
            </a:r>
          </a:p>
        </p:txBody>
      </p:sp>
      <p:sp>
        <p:nvSpPr>
          <p:cNvPr id="7" name="내용 개체 틀 2">
            <a:extLst>
              <a:ext uri="{FF2B5EF4-FFF2-40B4-BE49-F238E27FC236}">
                <a16:creationId xmlns:a16="http://schemas.microsoft.com/office/drawing/2014/main" id="{2CAF7E04-12C7-70EE-B172-6021A5F7FC2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9358" y="2061977"/>
            <a:ext cx="8596668" cy="3880773"/>
          </a:xfrm>
        </p:spPr>
        <p:txBody>
          <a:bodyPr>
            <a:normAutofit/>
          </a:bodyPr>
          <a:lstStyle/>
          <a:p>
            <a:r>
              <a:rPr lang="ko-KR" altLang="en-US" sz="2000" dirty="0">
                <a:latin typeface="+mj-ea"/>
                <a:ea typeface="+mj-ea"/>
              </a:rPr>
              <a:t>팀원</a:t>
            </a:r>
            <a:r>
              <a:rPr lang="en-US" altLang="ko-KR" sz="2000" dirty="0">
                <a:latin typeface="+mj-ea"/>
                <a:ea typeface="+mj-ea"/>
              </a:rPr>
              <a:t>(</a:t>
            </a:r>
            <a:r>
              <a:rPr lang="ko-KR" altLang="en-US" sz="2000" dirty="0">
                <a:latin typeface="+mj-ea"/>
                <a:ea typeface="+mj-ea"/>
              </a:rPr>
              <a:t>윤원석</a:t>
            </a:r>
            <a:r>
              <a:rPr lang="en-US" altLang="ko-KR" sz="2000" dirty="0">
                <a:latin typeface="+mj-ea"/>
                <a:ea typeface="+mj-ea"/>
              </a:rPr>
              <a:t>)</a:t>
            </a:r>
            <a:r>
              <a:rPr lang="ko-KR" altLang="en-US" sz="2000" dirty="0">
                <a:latin typeface="+mj-ea"/>
                <a:ea typeface="+mj-ea"/>
              </a:rPr>
              <a:t>이 주체로 회의 진행</a:t>
            </a:r>
            <a:endParaRPr lang="en-US" altLang="ko-KR" sz="2000" dirty="0">
              <a:latin typeface="+mj-ea"/>
              <a:ea typeface="+mj-ea"/>
            </a:endParaRPr>
          </a:p>
          <a:p>
            <a:endParaRPr lang="en-US" altLang="ko-KR" sz="2000" dirty="0">
              <a:latin typeface="+mj-ea"/>
              <a:ea typeface="+mj-ea"/>
            </a:endParaRPr>
          </a:p>
          <a:p>
            <a:r>
              <a:rPr lang="ko-KR" altLang="en-US" sz="2000" dirty="0">
                <a:latin typeface="+mj-ea"/>
                <a:ea typeface="+mj-ea"/>
              </a:rPr>
              <a:t>벌금을 </a:t>
            </a:r>
            <a:r>
              <a:rPr lang="en-US" altLang="ko-KR" sz="2000" dirty="0">
                <a:latin typeface="+mj-ea"/>
                <a:ea typeface="+mj-ea"/>
              </a:rPr>
              <a:t>5</a:t>
            </a:r>
            <a:r>
              <a:rPr lang="ko-KR" altLang="en-US" sz="2000" dirty="0">
                <a:latin typeface="+mj-ea"/>
                <a:ea typeface="+mj-ea"/>
              </a:rPr>
              <a:t>천 원으로 지정하고 어길 경우 매 회 </a:t>
            </a:r>
            <a:r>
              <a:rPr lang="en-US" altLang="ko-KR" sz="2000" dirty="0">
                <a:latin typeface="+mj-ea"/>
                <a:ea typeface="+mj-ea"/>
              </a:rPr>
              <a:t>1</a:t>
            </a:r>
            <a:r>
              <a:rPr lang="ko-KR" altLang="en-US" sz="2000" dirty="0">
                <a:latin typeface="+mj-ea"/>
                <a:ea typeface="+mj-ea"/>
              </a:rPr>
              <a:t>천 원씩 추가</a:t>
            </a:r>
            <a:endParaRPr lang="en-US" altLang="ko-KR" sz="2000" dirty="0">
              <a:latin typeface="+mj-ea"/>
              <a:ea typeface="+mj-ea"/>
            </a:endParaRPr>
          </a:p>
          <a:p>
            <a:endParaRPr lang="en-US" altLang="ko-KR" sz="2000" dirty="0">
              <a:latin typeface="+mj-ea"/>
              <a:ea typeface="+mj-ea"/>
            </a:endParaRPr>
          </a:p>
          <a:p>
            <a:r>
              <a:rPr lang="ko-KR" altLang="en-US" sz="2000" dirty="0">
                <a:latin typeface="+mj-ea"/>
                <a:ea typeface="+mj-ea"/>
              </a:rPr>
              <a:t>매주 월요일은 정기 회의</a:t>
            </a:r>
            <a:r>
              <a:rPr lang="en-US" altLang="ko-KR" sz="2000" dirty="0">
                <a:latin typeface="+mj-ea"/>
                <a:ea typeface="+mj-ea"/>
              </a:rPr>
              <a:t>, </a:t>
            </a:r>
            <a:r>
              <a:rPr lang="ko-KR" altLang="en-US" sz="2000" dirty="0">
                <a:latin typeface="+mj-ea"/>
                <a:ea typeface="+mj-ea"/>
              </a:rPr>
              <a:t>금요일마다 진척사항 및 문제사항 보고</a:t>
            </a:r>
            <a:endParaRPr lang="en-US" altLang="ko-KR" sz="2000" dirty="0">
              <a:latin typeface="+mj-ea"/>
              <a:ea typeface="+mj-ea"/>
            </a:endParaRPr>
          </a:p>
          <a:p>
            <a:endParaRPr lang="en-US" altLang="ko-KR" sz="2000" dirty="0">
              <a:latin typeface="+mj-ea"/>
              <a:ea typeface="+mj-ea"/>
            </a:endParaRPr>
          </a:p>
          <a:p>
            <a:r>
              <a:rPr lang="ko-KR" altLang="en-US" sz="2000" dirty="0">
                <a:latin typeface="+mj-ea"/>
                <a:ea typeface="+mj-ea"/>
              </a:rPr>
              <a:t>보름마다 팀장</a:t>
            </a:r>
            <a:r>
              <a:rPr lang="en-US" altLang="ko-KR" sz="2000" dirty="0">
                <a:latin typeface="+mj-ea"/>
                <a:ea typeface="+mj-ea"/>
              </a:rPr>
              <a:t>(</a:t>
            </a:r>
            <a:r>
              <a:rPr lang="ko-KR" altLang="en-US" sz="2000" dirty="0">
                <a:latin typeface="+mj-ea"/>
                <a:ea typeface="+mj-ea"/>
              </a:rPr>
              <a:t>최규진</a:t>
            </a:r>
            <a:r>
              <a:rPr lang="en-US" altLang="ko-KR" sz="2000" dirty="0">
                <a:latin typeface="+mj-ea"/>
                <a:ea typeface="+mj-ea"/>
              </a:rPr>
              <a:t>)</a:t>
            </a:r>
            <a:r>
              <a:rPr lang="ko-KR" altLang="en-US" sz="2000" dirty="0">
                <a:latin typeface="+mj-ea"/>
                <a:ea typeface="+mj-ea"/>
              </a:rPr>
              <a:t>이 마일스톤 진행 단계 상황 분석 및 회의</a:t>
            </a:r>
            <a:endParaRPr lang="en-US" altLang="ko-KR" sz="20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5990113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 useBgFill="1">
        <p:nvSpPr>
          <p:cNvPr id="20" name="Rectangle 19">
            <a:extLst>
              <a:ext uri="{FF2B5EF4-FFF2-40B4-BE49-F238E27FC236}">
                <a16:creationId xmlns:a16="http://schemas.microsoft.com/office/drawing/2014/main" id="{27577DEC-D9A5-404D-9789-702F4319BEC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2" name="Group 21">
            <a:extLst>
              <a:ext uri="{FF2B5EF4-FFF2-40B4-BE49-F238E27FC236}">
                <a16:creationId xmlns:a16="http://schemas.microsoft.com/office/drawing/2014/main" id="{CEEA9366-CEA8-4F23-B065-4337F0D836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904A03D6-39B4-4278-9BE1-A07E024499B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rgbClr val="FFFFFF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FBE459AF-3736-4886-82E0-9B5DA427B5E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alpha val="8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4B6B88EF-180C-4E39-8A3F-A52E87110C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52DFAACF-64D0-4621-8FF4-E2F03C3E8D1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36611FF0-65B3-49DB-97C6-1B72AAD0FB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0F7407FE-86B1-4890-9D80-9406FBF29E4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9">
              <a:extLst>
                <a:ext uri="{FF2B5EF4-FFF2-40B4-BE49-F238E27FC236}">
                  <a16:creationId xmlns:a16="http://schemas.microsoft.com/office/drawing/2014/main" id="{EBD42D5B-8F87-45B3-98B3-C66944F92E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Isosceles Triangle 29">
              <a:extLst>
                <a:ext uri="{FF2B5EF4-FFF2-40B4-BE49-F238E27FC236}">
                  <a16:creationId xmlns:a16="http://schemas.microsoft.com/office/drawing/2014/main" id="{F5E04699-59E1-4468-9E7C-83070EEB420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F2AE8F13-9A52-4D7F-9637-321EA7CF321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pic>
        <p:nvPicPr>
          <p:cNvPr id="33" name="그림 32" descr="텍스트이(가) 표시된 사진&#10;&#10;자동 생성된 설명">
            <a:extLst>
              <a:ext uri="{FF2B5EF4-FFF2-40B4-BE49-F238E27FC236}">
                <a16:creationId xmlns:a16="http://schemas.microsoft.com/office/drawing/2014/main" id="{FB87444E-0023-4BA2-AF67-EDE978B1D96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88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32053" y="1198182"/>
            <a:ext cx="6716252" cy="4453167"/>
          </a:xfrm>
          <a:prstGeom prst="rect">
            <a:avLst/>
          </a:prstGeom>
        </p:spPr>
      </p:pic>
      <p:sp>
        <p:nvSpPr>
          <p:cNvPr id="2" name="슬라이드 번호 개체 틀 1">
            <a:extLst>
              <a:ext uri="{FF2B5EF4-FFF2-40B4-BE49-F238E27FC236}">
                <a16:creationId xmlns:a16="http://schemas.microsoft.com/office/drawing/2014/main" id="{728C23EB-C344-FC02-D9BC-5844CFF345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>
                <a:solidFill>
                  <a:schemeClr val="bg1"/>
                </a:solidFill>
              </a:rPr>
              <a:t>24</a:t>
            </a:fld>
            <a:endParaRPr lang="ko-KR" alt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667031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7F1E5F50-A068-46BA-9F9E-9EA0E1A3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361" y="2510832"/>
            <a:ext cx="5890069" cy="10790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en-US" altLang="ko-KR" sz="5400" b="1" dirty="0">
                <a:solidFill>
                  <a:schemeClr val="bg1"/>
                </a:solidFill>
              </a:rPr>
              <a:t>I.   </a:t>
            </a:r>
            <a:r>
              <a:rPr lang="ko-KR" altLang="en-US" sz="5400" b="1" dirty="0">
                <a:solidFill>
                  <a:schemeClr val="bg1"/>
                </a:solidFill>
              </a:rPr>
              <a:t>주제 선정 이유</a:t>
            </a:r>
            <a:endParaRPr lang="en-US" altLang="ko-KR" sz="5400" dirty="0">
              <a:solidFill>
                <a:schemeClr val="bg1"/>
              </a:solidFill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1DD8B749-8A76-6F58-880D-3DC018BAF2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3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271586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04F0DC-646D-47E6-9AFB-E4504AA12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7400"/>
          </a:xfrm>
        </p:spPr>
        <p:txBody>
          <a:bodyPr/>
          <a:lstStyle/>
          <a:p>
            <a:r>
              <a:rPr lang="en-US" altLang="ko-KR" sz="3600" b="1" dirty="0">
                <a:solidFill>
                  <a:schemeClr val="accent3">
                    <a:lumMod val="75000"/>
                  </a:schemeClr>
                </a:solidFill>
              </a:rPr>
              <a:t>I.   </a:t>
            </a:r>
            <a:r>
              <a:rPr lang="ko-KR" altLang="en-US" sz="3600" b="1" dirty="0">
                <a:solidFill>
                  <a:schemeClr val="accent3">
                    <a:lumMod val="75000"/>
                  </a:schemeClr>
                </a:solidFill>
              </a:rPr>
              <a:t>주제 선정 이유</a:t>
            </a:r>
            <a:endParaRPr lang="ko-KR" altLang="en-US" dirty="0">
              <a:solidFill>
                <a:srgbClr val="0070C0"/>
              </a:solidFill>
            </a:endParaRPr>
          </a:p>
        </p:txBody>
      </p:sp>
      <p:pic>
        <p:nvPicPr>
          <p:cNvPr id="5" name="내용 개체 틀 4" descr="텍스트이(가) 표시된 사진&#10;&#10;자동 생성된 설명">
            <a:extLst>
              <a:ext uri="{FF2B5EF4-FFF2-40B4-BE49-F238E27FC236}">
                <a16:creationId xmlns:a16="http://schemas.microsoft.com/office/drawing/2014/main" id="{9C969FE6-31EF-4910-AFF6-5DBE7C87B30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789" y="2586329"/>
            <a:ext cx="2592037" cy="1684792"/>
          </a:xfrm>
        </p:spPr>
      </p:pic>
      <p:pic>
        <p:nvPicPr>
          <p:cNvPr id="7" name="그림 6" descr="텍스트이(가) 표시된 사진&#10;&#10;자동 생성된 설명">
            <a:extLst>
              <a:ext uri="{FF2B5EF4-FFF2-40B4-BE49-F238E27FC236}">
                <a16:creationId xmlns:a16="http://schemas.microsoft.com/office/drawing/2014/main" id="{D85852BB-7A86-461C-9EE0-15622C9470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37217" y="2562165"/>
            <a:ext cx="2917565" cy="1750539"/>
          </a:xfrm>
          <a:prstGeom prst="rect">
            <a:avLst/>
          </a:prstGeom>
        </p:spPr>
      </p:pic>
      <p:pic>
        <p:nvPicPr>
          <p:cNvPr id="9" name="그림 8">
            <a:extLst>
              <a:ext uri="{FF2B5EF4-FFF2-40B4-BE49-F238E27FC236}">
                <a16:creationId xmlns:a16="http://schemas.microsoft.com/office/drawing/2014/main" id="{98979EDD-2776-40F8-B0BD-4F7061426EF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06173" y="2586329"/>
            <a:ext cx="1726375" cy="1726375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C267D52C-3FF0-4878-A005-16659261BF84}"/>
              </a:ext>
            </a:extLst>
          </p:cNvPr>
          <p:cNvSpPr txBox="1"/>
          <p:nvPr/>
        </p:nvSpPr>
        <p:spPr>
          <a:xfrm>
            <a:off x="1740456" y="5350863"/>
            <a:ext cx="871108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b="1" i="0" dirty="0">
                <a:solidFill>
                  <a:srgbClr val="373A3C"/>
                </a:solidFill>
                <a:effectLst/>
                <a:latin typeface="+mj-ea"/>
                <a:ea typeface="+mj-ea"/>
              </a:rPr>
              <a:t>- </a:t>
            </a:r>
            <a:r>
              <a:rPr lang="ko-KR" altLang="en-US" b="1" i="0" dirty="0">
                <a:solidFill>
                  <a:srgbClr val="373A3C"/>
                </a:solidFill>
                <a:effectLst/>
                <a:latin typeface="+mj-ea"/>
                <a:ea typeface="+mj-ea"/>
              </a:rPr>
              <a:t>온라인 게임 중 별도의 클라이언트 설치 절차를 거치지 않고 브라우저 상에서 플레이할 수 있는 게임</a:t>
            </a:r>
            <a:endParaRPr lang="ko-KR" altLang="en-US" b="1" dirty="0">
              <a:latin typeface="+mj-ea"/>
              <a:ea typeface="+mj-ea"/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AE7F40E1-6E1B-4CB6-9F37-BFC0EA4AE4B8}"/>
              </a:ext>
            </a:extLst>
          </p:cNvPr>
          <p:cNvSpPr txBox="1"/>
          <p:nvPr/>
        </p:nvSpPr>
        <p:spPr>
          <a:xfrm>
            <a:off x="1361897" y="1506587"/>
            <a:ext cx="2656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1C2794"/>
                </a:solidFill>
                <a:latin typeface="+mj-ea"/>
                <a:ea typeface="+mj-ea"/>
              </a:rPr>
              <a:t>• </a:t>
            </a:r>
            <a:r>
              <a:rPr lang="ko-KR" altLang="en-US" sz="2800" b="1" dirty="0">
                <a:solidFill>
                  <a:srgbClr val="1C2794"/>
                </a:solidFill>
                <a:latin typeface="+mj-ea"/>
                <a:ea typeface="+mj-ea"/>
              </a:rPr>
              <a:t>웹 게임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6D5C4EC1-568A-AFE6-0D1B-C0F1418D1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4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065776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AA04F0DC-646D-47E6-9AFB-E4504AA12F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1"/>
            <a:ext cx="8596668" cy="787400"/>
          </a:xfrm>
        </p:spPr>
        <p:txBody>
          <a:bodyPr/>
          <a:lstStyle/>
          <a:p>
            <a:r>
              <a:rPr lang="en-US" altLang="ko-KR" sz="3600" b="1" dirty="0">
                <a:solidFill>
                  <a:schemeClr val="accent3">
                    <a:lumMod val="75000"/>
                  </a:schemeClr>
                </a:solidFill>
              </a:rPr>
              <a:t>I.   </a:t>
            </a:r>
            <a:r>
              <a:rPr lang="ko-KR" altLang="en-US" sz="3600" b="1" dirty="0">
                <a:solidFill>
                  <a:schemeClr val="accent3">
                    <a:lumMod val="75000"/>
                  </a:schemeClr>
                </a:solidFill>
              </a:rPr>
              <a:t>주제 선정 이유</a:t>
            </a:r>
            <a:endParaRPr lang="ko-KR" altLang="en-US" dirty="0">
              <a:solidFill>
                <a:srgbClr val="0070C0"/>
              </a:solidFill>
            </a:endParaRPr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229CA115-E14C-43DC-AD62-A019882864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33729" y="2000249"/>
            <a:ext cx="3226223" cy="2419667"/>
          </a:xfrm>
          <a:prstGeom prst="rect">
            <a:avLst/>
          </a:prstGeom>
        </p:spPr>
      </p:pic>
      <p:pic>
        <p:nvPicPr>
          <p:cNvPr id="13" name="그림 12" descr="텍스트이(가) 표시된 사진&#10;&#10;자동 생성된 설명">
            <a:extLst>
              <a:ext uri="{FF2B5EF4-FFF2-40B4-BE49-F238E27FC236}">
                <a16:creationId xmlns:a16="http://schemas.microsoft.com/office/drawing/2014/main" id="{388CC5BD-3105-486F-9FE4-2008D174ADD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32047" y="2234045"/>
            <a:ext cx="2913990" cy="1867058"/>
          </a:xfrm>
          <a:prstGeom prst="rect">
            <a:avLst/>
          </a:prstGeom>
        </p:spPr>
      </p:pic>
      <p:sp>
        <p:nvSpPr>
          <p:cNvPr id="16" name="더하기 기호 15">
            <a:extLst>
              <a:ext uri="{FF2B5EF4-FFF2-40B4-BE49-F238E27FC236}">
                <a16:creationId xmlns:a16="http://schemas.microsoft.com/office/drawing/2014/main" id="{85545D75-1B88-4543-9F65-AE20B0CF9818}"/>
              </a:ext>
            </a:extLst>
          </p:cNvPr>
          <p:cNvSpPr/>
          <p:nvPr/>
        </p:nvSpPr>
        <p:spPr>
          <a:xfrm>
            <a:off x="5477740" y="2555101"/>
            <a:ext cx="1236519" cy="1309962"/>
          </a:xfrm>
          <a:prstGeom prst="mathPlus">
            <a:avLst/>
          </a:prstGeom>
          <a:solidFill>
            <a:schemeClr val="tx1">
              <a:lumMod val="65000"/>
              <a:lumOff val="35000"/>
            </a:schemeClr>
          </a:solidFill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656A6790-CB43-49C4-9D6F-DE89C1CD376D}"/>
              </a:ext>
            </a:extLst>
          </p:cNvPr>
          <p:cNvSpPr txBox="1"/>
          <p:nvPr/>
        </p:nvSpPr>
        <p:spPr>
          <a:xfrm>
            <a:off x="2518140" y="4419916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j-ea"/>
                <a:ea typeface="+mj-ea"/>
              </a:rPr>
              <a:t>웹사이트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407F3A6-2DB8-4A41-AF37-6194C8376988}"/>
              </a:ext>
            </a:extLst>
          </p:cNvPr>
          <p:cNvSpPr txBox="1"/>
          <p:nvPr/>
        </p:nvSpPr>
        <p:spPr>
          <a:xfrm>
            <a:off x="7460342" y="4360841"/>
            <a:ext cx="2057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j-ea"/>
                <a:ea typeface="+mj-ea"/>
              </a:rPr>
              <a:t>퀴즈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48A8A94-CAA3-45C0-9BAB-CA659527D998}"/>
              </a:ext>
            </a:extLst>
          </p:cNvPr>
          <p:cNvSpPr txBox="1"/>
          <p:nvPr/>
        </p:nvSpPr>
        <p:spPr>
          <a:xfrm>
            <a:off x="2402196" y="5393350"/>
            <a:ext cx="7387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l"/>
            </a:pPr>
            <a:r>
              <a:rPr lang="ko-KR" altLang="en-US" dirty="0">
                <a:latin typeface="+mj-ea"/>
                <a:ea typeface="+mj-ea"/>
              </a:rPr>
              <a:t>웹사이트에서 사진을 통한 퀴즈 게임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3605EBF5-E54B-590A-ACA4-D717BB4292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5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89022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2A7AE6A4-628A-4169-9313-A27FA7679A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b="1" dirty="0">
                <a:solidFill>
                  <a:schemeClr val="accent3">
                    <a:lumMod val="75000"/>
                  </a:schemeClr>
                </a:solidFill>
              </a:rPr>
              <a:t>I.   </a:t>
            </a:r>
            <a:r>
              <a:rPr lang="ko-KR" altLang="en-US" sz="3600" b="1" dirty="0">
                <a:solidFill>
                  <a:schemeClr val="accent3">
                    <a:lumMod val="75000"/>
                  </a:schemeClr>
                </a:solidFill>
              </a:rPr>
              <a:t>주제 선정 이유</a:t>
            </a:r>
            <a:endParaRPr lang="ko-KR" altLang="en-US" dirty="0"/>
          </a:p>
        </p:txBody>
      </p:sp>
      <p:pic>
        <p:nvPicPr>
          <p:cNvPr id="9" name="그림 8">
            <a:extLst>
              <a:ext uri="{FF2B5EF4-FFF2-40B4-BE49-F238E27FC236}">
                <a16:creationId xmlns:a16="http://schemas.microsoft.com/office/drawing/2014/main" id="{BA785BA1-8FAC-4136-8E2C-40A34777CD4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2041" y="4105274"/>
            <a:ext cx="2143125" cy="2143125"/>
          </a:xfrm>
          <a:prstGeom prst="rect">
            <a:avLst/>
          </a:prstGeom>
        </p:spPr>
      </p:pic>
      <p:pic>
        <p:nvPicPr>
          <p:cNvPr id="11" name="그림 10" descr="텍스트, 벡터그래픽, 명함이(가) 표시된 사진&#10;&#10;자동 생성된 설명">
            <a:extLst>
              <a:ext uri="{FF2B5EF4-FFF2-40B4-BE49-F238E27FC236}">
                <a16:creationId xmlns:a16="http://schemas.microsoft.com/office/drawing/2014/main" id="{F69B21E7-F029-4229-A73B-B6A9814A487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00114" y="4105275"/>
            <a:ext cx="2143125" cy="2143125"/>
          </a:xfrm>
          <a:prstGeom prst="rect">
            <a:avLst/>
          </a:prstGeom>
        </p:spPr>
      </p:pic>
      <p:pic>
        <p:nvPicPr>
          <p:cNvPr id="13" name="그림 12" descr="장치, 캘리퍼, 게이지이(가) 표시된 사진&#10;&#10;자동 생성된 설명">
            <a:extLst>
              <a:ext uri="{FF2B5EF4-FFF2-40B4-BE49-F238E27FC236}">
                <a16:creationId xmlns:a16="http://schemas.microsoft.com/office/drawing/2014/main" id="{4FB66A2B-187E-45E8-BD62-A977A6ACA74C}"/>
              </a:ext>
            </a:extLst>
          </p:cNvPr>
          <p:cNvPicPr>
            <a:picLocks noChangeAspect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29605" y="1270000"/>
            <a:ext cx="2327995" cy="2476878"/>
          </a:xfrm>
          <a:prstGeom prst="rect">
            <a:avLst/>
          </a:prstGeom>
        </p:spPr>
      </p:pic>
      <p:pic>
        <p:nvPicPr>
          <p:cNvPr id="15" name="그림 14">
            <a:extLst>
              <a:ext uri="{FF2B5EF4-FFF2-40B4-BE49-F238E27FC236}">
                <a16:creationId xmlns:a16="http://schemas.microsoft.com/office/drawing/2014/main" id="{7464E536-B4DB-492A-BE0B-828CD2C79820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14351" y="1857375"/>
            <a:ext cx="2914650" cy="1571625"/>
          </a:xfrm>
          <a:prstGeom prst="rect">
            <a:avLst/>
          </a:prstGeo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3F84BF70-B610-4560-821F-3F4A68ACCC8E}"/>
              </a:ext>
            </a:extLst>
          </p:cNvPr>
          <p:cNvSpPr txBox="1"/>
          <p:nvPr/>
        </p:nvSpPr>
        <p:spPr>
          <a:xfrm>
            <a:off x="2700113" y="3582471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j-ea"/>
                <a:ea typeface="+mj-ea"/>
              </a:rPr>
              <a:t>대인 관계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D7E8EC59-5C19-4299-9630-ED01D3B79B13}"/>
              </a:ext>
            </a:extLst>
          </p:cNvPr>
          <p:cNvSpPr txBox="1"/>
          <p:nvPr/>
        </p:nvSpPr>
        <p:spPr>
          <a:xfrm>
            <a:off x="6522041" y="3429000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j-ea"/>
                <a:ea typeface="+mj-ea"/>
              </a:rPr>
              <a:t>시간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FFC57E6B-78EC-45DB-9E9C-8411B93B0024}"/>
              </a:ext>
            </a:extLst>
          </p:cNvPr>
          <p:cNvSpPr txBox="1"/>
          <p:nvPr/>
        </p:nvSpPr>
        <p:spPr>
          <a:xfrm>
            <a:off x="2700113" y="6370677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j-ea"/>
                <a:ea typeface="+mj-ea"/>
              </a:rPr>
              <a:t>장소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02D0F57-E025-47C3-A802-5DE24F23687A}"/>
              </a:ext>
            </a:extLst>
          </p:cNvPr>
          <p:cNvSpPr txBox="1"/>
          <p:nvPr/>
        </p:nvSpPr>
        <p:spPr>
          <a:xfrm>
            <a:off x="6614475" y="6342785"/>
            <a:ext cx="214312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ko-KR" altLang="en-US" b="1" dirty="0">
                <a:latin typeface="+mj-ea"/>
                <a:ea typeface="+mj-ea"/>
              </a:rPr>
              <a:t>소통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469A97DA-AAF4-FC89-2BE3-8203A7267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6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323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3" name="Group 7">
            <a:extLst>
              <a:ext uri="{FF2B5EF4-FFF2-40B4-BE49-F238E27FC236}">
                <a16:creationId xmlns:a16="http://schemas.microsoft.com/office/drawing/2014/main" id="{76582886-877C-4AEC-A77F-8055EB9A0CF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sp>
          <p:nvSpPr>
            <p:cNvPr id="9" name="Freeform 14">
              <a:extLst>
                <a:ext uri="{FF2B5EF4-FFF2-40B4-BE49-F238E27FC236}">
                  <a16:creationId xmlns:a16="http://schemas.microsoft.com/office/drawing/2014/main" id="{171A838D-27EA-485C-9A80-DCE624AB30B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-7862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10" name="Straight Connector 9">
              <a:extLst>
                <a:ext uri="{FF2B5EF4-FFF2-40B4-BE49-F238E27FC236}">
                  <a16:creationId xmlns:a16="http://schemas.microsoft.com/office/drawing/2014/main" id="{9059F313-A1BB-425E-9626-2BD43CAC648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>
              <a:extLst>
                <a:ext uri="{FF2B5EF4-FFF2-40B4-BE49-F238E27FC236}">
                  <a16:creationId xmlns:a16="http://schemas.microsoft.com/office/drawing/2014/main" id="{19ABF76A-A1AE-44BB-9ECB-D55D2FE29BF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2" name="Rectangle 23">
              <a:extLst>
                <a:ext uri="{FF2B5EF4-FFF2-40B4-BE49-F238E27FC236}">
                  <a16:creationId xmlns:a16="http://schemas.microsoft.com/office/drawing/2014/main" id="{5B6D2EC4-82D3-43B8-82D6-028CB434561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Rectangle 25">
              <a:extLst>
                <a:ext uri="{FF2B5EF4-FFF2-40B4-BE49-F238E27FC236}">
                  <a16:creationId xmlns:a16="http://schemas.microsoft.com/office/drawing/2014/main" id="{520034CE-71F9-4E0F-94D8-99335CB852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Isosceles Triangle 13">
              <a:extLst>
                <a:ext uri="{FF2B5EF4-FFF2-40B4-BE49-F238E27FC236}">
                  <a16:creationId xmlns:a16="http://schemas.microsoft.com/office/drawing/2014/main" id="{1926C6C0-16F7-4CDC-B481-2D19B2F3BF0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Rectangle 27">
              <a:extLst>
                <a:ext uri="{FF2B5EF4-FFF2-40B4-BE49-F238E27FC236}">
                  <a16:creationId xmlns:a16="http://schemas.microsoft.com/office/drawing/2014/main" id="{042CE423-CE6E-4EE9-91F2-3E40EFB40A3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Rectangle 28">
              <a:extLst>
                <a:ext uri="{FF2B5EF4-FFF2-40B4-BE49-F238E27FC236}">
                  <a16:creationId xmlns:a16="http://schemas.microsoft.com/office/drawing/2014/main" id="{699BB4BD-31D7-434C-A6DB-E2CF3ACF605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Rectangle 29">
              <a:extLst>
                <a:ext uri="{FF2B5EF4-FFF2-40B4-BE49-F238E27FC236}">
                  <a16:creationId xmlns:a16="http://schemas.microsoft.com/office/drawing/2014/main" id="{23D406B8-656A-4D8B-91D0-BF4202C86FE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Isosceles Triangle 17">
              <a:extLst>
                <a:ext uri="{FF2B5EF4-FFF2-40B4-BE49-F238E27FC236}">
                  <a16:creationId xmlns:a16="http://schemas.microsoft.com/office/drawing/2014/main" id="{83F4BFB6-D6B8-446C-8E17-3D54DCA9FF2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4" name="Rectangle 19">
            <a:extLst>
              <a:ext uri="{FF2B5EF4-FFF2-40B4-BE49-F238E27FC236}">
                <a16:creationId xmlns:a16="http://schemas.microsoft.com/office/drawing/2014/main" id="{9B8A5A16-7BE9-4AA1-9B5E-00FAFA5C86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35" name="Group 21">
            <a:extLst>
              <a:ext uri="{FF2B5EF4-FFF2-40B4-BE49-F238E27FC236}">
                <a16:creationId xmlns:a16="http://schemas.microsoft.com/office/drawing/2014/main" id="{A93528F3-EFCB-4F9C-AC6F-A130BC6FA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3" name="Straight Connector 22">
              <a:extLst>
                <a:ext uri="{FF2B5EF4-FFF2-40B4-BE49-F238E27FC236}">
                  <a16:creationId xmlns:a16="http://schemas.microsoft.com/office/drawing/2014/main" id="{433639C4-7BA8-46BF-B77F-C44F350F89C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4" name="Straight Connector 23">
              <a:extLst>
                <a:ext uri="{FF2B5EF4-FFF2-40B4-BE49-F238E27FC236}">
                  <a16:creationId xmlns:a16="http://schemas.microsoft.com/office/drawing/2014/main" id="{5B4FA542-2523-4BD8-BCF7-09F23BB6A22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Rectangle 23">
              <a:extLst>
                <a:ext uri="{FF2B5EF4-FFF2-40B4-BE49-F238E27FC236}">
                  <a16:creationId xmlns:a16="http://schemas.microsoft.com/office/drawing/2014/main" id="{0DC937BF-4C1E-4507-B43D-0C7644CAE77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>
              <a:extLst>
                <a:ext uri="{FF2B5EF4-FFF2-40B4-BE49-F238E27FC236}">
                  <a16:creationId xmlns:a16="http://schemas.microsoft.com/office/drawing/2014/main" id="{47E376DE-2C96-4763-AD42-01D60C2B0D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>
              <a:extLst>
                <a:ext uri="{FF2B5EF4-FFF2-40B4-BE49-F238E27FC236}">
                  <a16:creationId xmlns:a16="http://schemas.microsoft.com/office/drawing/2014/main" id="{B158AF34-A9BC-4D79-9525-2D355954089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>
              <a:extLst>
                <a:ext uri="{FF2B5EF4-FFF2-40B4-BE49-F238E27FC236}">
                  <a16:creationId xmlns:a16="http://schemas.microsoft.com/office/drawing/2014/main" id="{9C7FAAF9-2552-422D-846A-3ADC4AD46DDC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>
              <a:extLst>
                <a:ext uri="{FF2B5EF4-FFF2-40B4-BE49-F238E27FC236}">
                  <a16:creationId xmlns:a16="http://schemas.microsoft.com/office/drawing/2014/main" id="{AE9C7168-E636-4C02-96D2-6D582403586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2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>
              <a:extLst>
                <a:ext uri="{FF2B5EF4-FFF2-40B4-BE49-F238E27FC236}">
                  <a16:creationId xmlns:a16="http://schemas.microsoft.com/office/drawing/2014/main" id="{EFA004EC-0377-4ED7-AA13-B901F5D0BE9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>
              <a:extLst>
                <a:ext uri="{FF2B5EF4-FFF2-40B4-BE49-F238E27FC236}">
                  <a16:creationId xmlns:a16="http://schemas.microsoft.com/office/drawing/2014/main" id="{7874CAB0-23F6-4DCB-B2FB-6ABE95AA594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2" name="Isosceles Triangle 31">
              <a:extLst>
                <a:ext uri="{FF2B5EF4-FFF2-40B4-BE49-F238E27FC236}">
                  <a16:creationId xmlns:a16="http://schemas.microsoft.com/office/drawing/2014/main" id="{8024AF93-149D-4CDC-9A3F-5B87F347D07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제목 1">
            <a:extLst>
              <a:ext uri="{FF2B5EF4-FFF2-40B4-BE49-F238E27FC236}">
                <a16:creationId xmlns:a16="http://schemas.microsoft.com/office/drawing/2014/main" id="{7F1E5F50-A068-46BA-9F9E-9EA0E1A303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8361" y="2510832"/>
            <a:ext cx="5890069" cy="1079035"/>
          </a:xfrm>
        </p:spPr>
        <p:txBody>
          <a:bodyPr vert="horz" lIns="91440" tIns="45720" rIns="91440" bIns="45720" rtlCol="0" anchor="b">
            <a:normAutofit/>
          </a:bodyPr>
          <a:lstStyle/>
          <a:p>
            <a:pPr latinLnBrk="0"/>
            <a:r>
              <a:rPr lang="en-US" altLang="ko-KR" sz="5400" b="1" dirty="0">
                <a:solidFill>
                  <a:schemeClr val="bg1"/>
                </a:solidFill>
              </a:rPr>
              <a:t>II. </a:t>
            </a:r>
            <a:r>
              <a:rPr lang="ko-KR" altLang="en-US" sz="5400" b="1" dirty="0">
                <a:solidFill>
                  <a:schemeClr val="bg1"/>
                </a:solidFill>
              </a:rPr>
              <a:t>개발 진행 과정</a:t>
            </a:r>
            <a:endParaRPr lang="en-US" altLang="ko-KR" sz="5400" dirty="0">
              <a:solidFill>
                <a:schemeClr val="bg1"/>
              </a:solidFill>
            </a:endParaRP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294CA58A-CFD8-5384-A866-1F1A8DE012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7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0047373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FB6F1E-5BB6-42B8-B892-D19AD69B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b="1" dirty="0">
                <a:solidFill>
                  <a:schemeClr val="accent3">
                    <a:lumMod val="75000"/>
                  </a:schemeClr>
                </a:solidFill>
              </a:rPr>
              <a:t>II. </a:t>
            </a:r>
            <a:r>
              <a:rPr lang="ko-KR" altLang="en-US" sz="3600" b="1" dirty="0">
                <a:solidFill>
                  <a:schemeClr val="accent3">
                    <a:lumMod val="75000"/>
                  </a:schemeClr>
                </a:solidFill>
              </a:rPr>
              <a:t>개발 진행 과정</a:t>
            </a:r>
            <a:endParaRPr lang="ko-KR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pic>
        <p:nvPicPr>
          <p:cNvPr id="9" name="내용 개체 틀 8" descr="텍스트이(가) 표시된 사진&#10;&#10;자동 생성된 설명">
            <a:extLst>
              <a:ext uri="{FF2B5EF4-FFF2-40B4-BE49-F238E27FC236}">
                <a16:creationId xmlns:a16="http://schemas.microsoft.com/office/drawing/2014/main" id="{BB684B64-0A9F-261C-CC61-5742A81612C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69030" y="1930400"/>
            <a:ext cx="7571303" cy="4174067"/>
          </a:xfrm>
        </p:spPr>
      </p:pic>
      <p:sp>
        <p:nvSpPr>
          <p:cNvPr id="16" name="TextBox 15">
            <a:extLst>
              <a:ext uri="{FF2B5EF4-FFF2-40B4-BE49-F238E27FC236}">
                <a16:creationId xmlns:a16="http://schemas.microsoft.com/office/drawing/2014/main" id="{00FA680D-8FCD-B4EB-230A-F35F224FF855}"/>
              </a:ext>
            </a:extLst>
          </p:cNvPr>
          <p:cNvSpPr txBox="1"/>
          <p:nvPr/>
        </p:nvSpPr>
        <p:spPr>
          <a:xfrm>
            <a:off x="1116364" y="1347913"/>
            <a:ext cx="2656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1C2794"/>
                </a:solidFill>
                <a:latin typeface="+mj-ea"/>
                <a:ea typeface="+mj-ea"/>
              </a:rPr>
              <a:t>• </a:t>
            </a:r>
            <a:r>
              <a:rPr lang="ko-KR" altLang="en-US" sz="2800" b="1" dirty="0">
                <a:solidFill>
                  <a:srgbClr val="1C2794"/>
                </a:solidFill>
                <a:latin typeface="+mj-ea"/>
                <a:ea typeface="+mj-ea"/>
              </a:rPr>
              <a:t>시작 페이지</a:t>
            </a:r>
          </a:p>
        </p:txBody>
      </p:sp>
      <p:sp>
        <p:nvSpPr>
          <p:cNvPr id="3" name="슬라이드 번호 개체 틀 2">
            <a:extLst>
              <a:ext uri="{FF2B5EF4-FFF2-40B4-BE49-F238E27FC236}">
                <a16:creationId xmlns:a16="http://schemas.microsoft.com/office/drawing/2014/main" id="{52F91F0B-0E47-80B2-3BFF-47BD0F3B59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8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4794019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4EFB6F1E-5BB6-42B8-B892-D19AD69BC1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sz="3600" b="1" dirty="0">
                <a:solidFill>
                  <a:schemeClr val="accent3">
                    <a:lumMod val="75000"/>
                  </a:schemeClr>
                </a:solidFill>
              </a:rPr>
              <a:t>II. </a:t>
            </a:r>
            <a:r>
              <a:rPr lang="ko-KR" altLang="en-US" sz="3600" b="1" dirty="0">
                <a:solidFill>
                  <a:schemeClr val="accent3">
                    <a:lumMod val="75000"/>
                  </a:schemeClr>
                </a:solidFill>
              </a:rPr>
              <a:t>개발 진행 과정</a:t>
            </a:r>
            <a:endParaRPr lang="ko-KR" altLang="en-US" dirty="0">
              <a:solidFill>
                <a:schemeClr val="accent3">
                  <a:lumMod val="75000"/>
                </a:schemeClr>
              </a:solidFill>
            </a:endParaRP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20ABA16-2C00-EC5B-5759-22D21147C06C}"/>
              </a:ext>
            </a:extLst>
          </p:cNvPr>
          <p:cNvSpPr txBox="1"/>
          <p:nvPr/>
        </p:nvSpPr>
        <p:spPr>
          <a:xfrm>
            <a:off x="1116364" y="1347913"/>
            <a:ext cx="26569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>
                <a:solidFill>
                  <a:srgbClr val="1C2794"/>
                </a:solidFill>
                <a:latin typeface="+mj-ea"/>
                <a:ea typeface="+mj-ea"/>
              </a:rPr>
              <a:t>• </a:t>
            </a:r>
            <a:r>
              <a:rPr lang="ko-KR" altLang="en-US" sz="2800" b="1" dirty="0" err="1">
                <a:solidFill>
                  <a:srgbClr val="1C2794"/>
                </a:solidFill>
                <a:latin typeface="+mj-ea"/>
                <a:ea typeface="+mj-ea"/>
              </a:rPr>
              <a:t>방목록</a:t>
            </a:r>
            <a:endParaRPr lang="ko-KR" altLang="en-US" sz="2800" b="1" dirty="0">
              <a:solidFill>
                <a:srgbClr val="1C2794"/>
              </a:solidFill>
              <a:latin typeface="+mj-ea"/>
              <a:ea typeface="+mj-ea"/>
            </a:endParaRPr>
          </a:p>
        </p:txBody>
      </p:sp>
      <p:pic>
        <p:nvPicPr>
          <p:cNvPr id="7" name="내용 개체 틀 6" descr="텍스트이(가) 표시된 사진&#10;&#10;자동 생성된 설명">
            <a:extLst>
              <a:ext uri="{FF2B5EF4-FFF2-40B4-BE49-F238E27FC236}">
                <a16:creationId xmlns:a16="http://schemas.microsoft.com/office/drawing/2014/main" id="{20C52728-6B86-B930-C246-2550739F79E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77699" y="1930400"/>
            <a:ext cx="7592460" cy="4096327"/>
          </a:xfrm>
        </p:spPr>
      </p:pic>
      <p:pic>
        <p:nvPicPr>
          <p:cNvPr id="10" name="그림 9" descr="텍스트이(가) 표시된 사진&#10;&#10;자동 생성된 설명">
            <a:extLst>
              <a:ext uri="{FF2B5EF4-FFF2-40B4-BE49-F238E27FC236}">
                <a16:creationId xmlns:a16="http://schemas.microsoft.com/office/drawing/2014/main" id="{87086A8D-0D1F-2375-A8C5-0A2929543F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4892" y="1930400"/>
            <a:ext cx="7585268" cy="4299069"/>
          </a:xfrm>
          <a:prstGeom prst="rect">
            <a:avLst/>
          </a:prstGeom>
        </p:spPr>
      </p:pic>
      <p:sp>
        <p:nvSpPr>
          <p:cNvPr id="12" name="슬라이드 번호 개체 틀 11">
            <a:extLst>
              <a:ext uri="{FF2B5EF4-FFF2-40B4-BE49-F238E27FC236}">
                <a16:creationId xmlns:a16="http://schemas.microsoft.com/office/drawing/2014/main" id="{EEE37A3C-5E50-9305-EFC3-F9BC7772BD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81997-BAB9-49C8-AB06-545A9B9010E2}" type="slidenum">
              <a:rPr lang="ko-KR" altLang="en-US" smtClean="0"/>
              <a:t>9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04102167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패싯">
  <a:themeElements>
    <a:clrScheme name="사용자 지정 5">
      <a:dk1>
        <a:sysClr val="windowText" lastClr="000000"/>
      </a:dk1>
      <a:lt1>
        <a:sysClr val="window" lastClr="FFFFFF"/>
      </a:lt1>
      <a:dk2>
        <a:srgbClr val="746155"/>
      </a:dk2>
      <a:lt2>
        <a:srgbClr val="E5DEDB"/>
      </a:lt2>
      <a:accent1>
        <a:srgbClr val="FEDF72"/>
      </a:accent1>
      <a:accent2>
        <a:srgbClr val="FABE77"/>
      </a:accent2>
      <a:accent3>
        <a:srgbClr val="EBD1B1"/>
      </a:accent3>
      <a:accent4>
        <a:srgbClr val="F3A973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패싯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패싯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0B5AB586-D108-4FC1-8368-649FE654B894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898</TotalTime>
  <Words>401</Words>
  <Application>Microsoft Office PowerPoint</Application>
  <PresentationFormat>와이드스크린</PresentationFormat>
  <Paragraphs>110</Paragraphs>
  <Slides>24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24</vt:i4>
      </vt:variant>
    </vt:vector>
  </HeadingPairs>
  <TitlesOfParts>
    <vt:vector size="31" baseType="lpstr">
      <vt:lpstr>맑은 고딕</vt:lpstr>
      <vt:lpstr>한양신명조</vt:lpstr>
      <vt:lpstr>Arial</vt:lpstr>
      <vt:lpstr>Trebuchet MS</vt:lpstr>
      <vt:lpstr>Wingdings</vt:lpstr>
      <vt:lpstr>Wingdings 3</vt:lpstr>
      <vt:lpstr>패싯</vt:lpstr>
      <vt:lpstr>사진 맞추기 퀴즈 웹게임   WITH</vt:lpstr>
      <vt:lpstr>I. 주제 선정 이유 II. 개발 진행 과정 III. 프로토타입 시연 IV. 문제점 V. 앞으로의 계획  </vt:lpstr>
      <vt:lpstr>I.   주제 선정 이유</vt:lpstr>
      <vt:lpstr>I.   주제 선정 이유</vt:lpstr>
      <vt:lpstr>I.   주제 선정 이유</vt:lpstr>
      <vt:lpstr>I.   주제 선정 이유</vt:lpstr>
      <vt:lpstr>II. 개발 진행 과정</vt:lpstr>
      <vt:lpstr>II. 개발 진행 과정</vt:lpstr>
      <vt:lpstr>II. 개발 진행 과정</vt:lpstr>
      <vt:lpstr>II. 개발 진행 과정</vt:lpstr>
      <vt:lpstr>II. 개발 진행 과정</vt:lpstr>
      <vt:lpstr>II. 개발 진행 과정</vt:lpstr>
      <vt:lpstr>III. 프로토타입 시연</vt:lpstr>
      <vt:lpstr>IV. 문제점</vt:lpstr>
      <vt:lpstr>IV. 문제점</vt:lpstr>
      <vt:lpstr>IV. 문제점</vt:lpstr>
      <vt:lpstr>IV. 문제점</vt:lpstr>
      <vt:lpstr>IV. 문제점</vt:lpstr>
      <vt:lpstr>IV. 문제점</vt:lpstr>
      <vt:lpstr>V. 앞으로의 계획</vt:lpstr>
      <vt:lpstr>V. 앞으로의 계획</vt:lpstr>
      <vt:lpstr>V. 앞으로의 계획</vt:lpstr>
      <vt:lpstr>V. 앞으로의 계획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웹사이트 사진 게임  WITH</dc:title>
  <dc:creator>최규진</dc:creator>
  <cp:lastModifiedBy>노기섭</cp:lastModifiedBy>
  <cp:revision>180</cp:revision>
  <dcterms:created xsi:type="dcterms:W3CDTF">2022-04-18T17:43:30Z</dcterms:created>
  <dcterms:modified xsi:type="dcterms:W3CDTF">2022-07-19T01:24:01Z</dcterms:modified>
</cp:coreProperties>
</file>